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60"/>
  </p:notesMasterIdLst>
  <p:sldIdLst>
    <p:sldId id="375" r:id="rId6"/>
    <p:sldId id="631" r:id="rId7"/>
    <p:sldId id="611" r:id="rId8"/>
    <p:sldId id="598" r:id="rId9"/>
    <p:sldId id="445" r:id="rId10"/>
    <p:sldId id="612" r:id="rId11"/>
    <p:sldId id="484" r:id="rId12"/>
    <p:sldId id="485" r:id="rId13"/>
    <p:sldId id="486" r:id="rId14"/>
    <p:sldId id="521" r:id="rId15"/>
    <p:sldId id="487" r:id="rId16"/>
    <p:sldId id="488" r:id="rId17"/>
    <p:sldId id="490" r:id="rId18"/>
    <p:sldId id="491" r:id="rId19"/>
    <p:sldId id="522" r:id="rId20"/>
    <p:sldId id="493" r:id="rId21"/>
    <p:sldId id="494" r:id="rId22"/>
    <p:sldId id="495" r:id="rId23"/>
    <p:sldId id="613" r:id="rId24"/>
    <p:sldId id="496" r:id="rId25"/>
    <p:sldId id="497" r:id="rId26"/>
    <p:sldId id="498" r:id="rId27"/>
    <p:sldId id="499" r:id="rId28"/>
    <p:sldId id="500" r:id="rId29"/>
    <p:sldId id="614" r:id="rId30"/>
    <p:sldId id="501" r:id="rId31"/>
    <p:sldId id="502" r:id="rId32"/>
    <p:sldId id="503" r:id="rId33"/>
    <p:sldId id="504" r:id="rId34"/>
    <p:sldId id="505" r:id="rId35"/>
    <p:sldId id="615" r:id="rId36"/>
    <p:sldId id="506" r:id="rId37"/>
    <p:sldId id="507" r:id="rId38"/>
    <p:sldId id="508" r:id="rId39"/>
    <p:sldId id="596" r:id="rId40"/>
    <p:sldId id="601" r:id="rId41"/>
    <p:sldId id="602" r:id="rId42"/>
    <p:sldId id="603" r:id="rId43"/>
    <p:sldId id="523" r:id="rId44"/>
    <p:sldId id="604" r:id="rId45"/>
    <p:sldId id="524" r:id="rId46"/>
    <p:sldId id="515" r:id="rId47"/>
    <p:sldId id="629" r:id="rId48"/>
    <p:sldId id="609" r:id="rId49"/>
    <p:sldId id="632" r:id="rId50"/>
    <p:sldId id="616" r:id="rId51"/>
    <p:sldId id="357" r:id="rId52"/>
    <p:sldId id="358" r:id="rId53"/>
    <p:sldId id="359" r:id="rId54"/>
    <p:sldId id="360" r:id="rId55"/>
    <p:sldId id="398" r:id="rId56"/>
    <p:sldId id="420" r:id="rId57"/>
    <p:sldId id="419" r:id="rId58"/>
    <p:sldId id="60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0E00D6-5DB9-48BE-ADD1-DF56B35FEDD0}">
          <p14:sldIdLst>
            <p14:sldId id="375"/>
          </p14:sldIdLst>
        </p14:section>
        <p14:section name="Summary Section" id="{BDC76A30-80DE-4FC3-B900-3D2E8621D794}">
          <p14:sldIdLst>
            <p14:sldId id="631"/>
          </p14:sldIdLst>
        </p14:section>
        <p14:section name="Recap" id="{94731FD4-1E82-464E-B81C-E83CFACB8049}">
          <p14:sldIdLst>
            <p14:sldId id="611"/>
            <p14:sldId id="598"/>
            <p14:sldId id="445"/>
          </p14:sldIdLst>
        </p14:section>
        <p14:section name="Network Analysis" id="{B44A2C66-B174-4F8D-B02E-92B4BD0C9517}">
          <p14:sldIdLst>
            <p14:sldId id="612"/>
            <p14:sldId id="484"/>
            <p14:sldId id="485"/>
            <p14:sldId id="486"/>
            <p14:sldId id="521"/>
            <p14:sldId id="487"/>
            <p14:sldId id="488"/>
            <p14:sldId id="490"/>
            <p14:sldId id="491"/>
            <p14:sldId id="522"/>
            <p14:sldId id="493"/>
            <p14:sldId id="494"/>
            <p14:sldId id="495"/>
          </p14:sldIdLst>
        </p14:section>
        <p14:section name="Forward Pass" id="{B8565832-B78D-452A-879F-54E5B78A5E8A}">
          <p14:sldIdLst>
            <p14:sldId id="613"/>
            <p14:sldId id="496"/>
            <p14:sldId id="497"/>
            <p14:sldId id="498"/>
            <p14:sldId id="499"/>
            <p14:sldId id="500"/>
          </p14:sldIdLst>
        </p14:section>
        <p14:section name="Reverse Pass" id="{AD8F9F4C-09C7-4F47-B539-1A793997ADE4}">
          <p14:sldIdLst>
            <p14:sldId id="614"/>
            <p14:sldId id="501"/>
            <p14:sldId id="502"/>
            <p14:sldId id="503"/>
            <p14:sldId id="504"/>
            <p14:sldId id="505"/>
          </p14:sldIdLst>
        </p14:section>
        <p14:section name="Float" id="{38A15117-6E33-4A73-AC29-4F6BF9E5B99E}">
          <p14:sldIdLst>
            <p14:sldId id="615"/>
            <p14:sldId id="506"/>
            <p14:sldId id="507"/>
            <p14:sldId id="508"/>
            <p14:sldId id="596"/>
            <p14:sldId id="601"/>
            <p14:sldId id="602"/>
            <p14:sldId id="603"/>
            <p14:sldId id="523"/>
            <p14:sldId id="604"/>
            <p14:sldId id="524"/>
            <p14:sldId id="515"/>
          </p14:sldIdLst>
        </p14:section>
        <p14:section name="011 Individual Assignment" id="{D2B6A7D8-F059-4C6A-A88E-8B9321531570}">
          <p14:sldIdLst>
            <p14:sldId id="629"/>
            <p14:sldId id="609"/>
            <p14:sldId id="632"/>
          </p14:sldIdLst>
        </p14:section>
        <p14:section name="Using Project Libre" id="{694D2AAA-2155-4AAF-BFA7-D164C7E0F311}">
          <p14:sldIdLst>
            <p14:sldId id="616"/>
            <p14:sldId id="357"/>
            <p14:sldId id="358"/>
            <p14:sldId id="359"/>
            <p14:sldId id="360"/>
            <p14:sldId id="398"/>
            <p14:sldId id="420"/>
            <p14:sldId id="419"/>
            <p14:sldId id="6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9237" autoAdjust="0"/>
  </p:normalViewPr>
  <p:slideViewPr>
    <p:cSldViewPr snapToGrid="0" snapToObjects="1" showGuides="1">
      <p:cViewPr varScale="1">
        <p:scale>
          <a:sx n="76" d="100"/>
          <a:sy n="76" d="100"/>
        </p:scale>
        <p:origin x="946" y="58"/>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0:08:23.003"/>
    </inkml:context>
    <inkml:brush xml:id="br0">
      <inkml:brushProperty name="width" value="0.025" units="cm"/>
      <inkml:brushProperty name="height" value="0.025" units="cm"/>
      <inkml:brushProperty name="color" value="#E71224"/>
    </inkml:brush>
  </inkml:definitions>
  <inkml:trace contextRef="#ctx0" brushRef="#br0">99 688 9460,'0'0'6801,"5"0"166,21 0-5931,-18 1-980,0 0-1,-1 1 0,0 0 0,1 0 1,-1 0-1,0 1 0,0 1 0,0-1 0,0 1 1,8 6-1,12 6 191,190 89 611,-179-90-697,0-2 0,1-1 0,78 11 0,-27-14 154,1-4 0,133-9 0,-151-5-210,1-4 0,102-31 0,-138 34-30,0-3 0,-1 0 1,-1-3-1,0-1 0,-2-1 0,0-2 1,-1-2-1,0-1 0,-2-1 0,-1-2 1,34-38-1,-56 54-10,0 0 0,-1-1 0,-1 0 1,0 0-1,0-1 0,-1 0 0,-1 0 0,0 0 0,-1 0 1,0-1-1,0 1 0,-2-1 0,1 0 0,-2 1 1,0-1-1,0 0 0,-4-20 0,3 28-29,-1 1 0,0-1 1,0 1-1,-1-1 0,1 1 0,-1 0 0,0 0 0,0 0 1,0 0-1,-1 0 0,1 1 0,-8-6 0,-54-35 179,49 34-229,-35-19 6,-1 2 0,-1 3-1,-2 2 1,0 2 0,-91-19 0,-294-29 62,343 61 0,-114 8 0,186-1-50,-4 2 4,1 1 0,-1 2 0,1 0 0,0 2 0,-32 12 0,-128 64 23,167-72-43,1 0 0,0 1 0,1 2 0,1 0 0,0 1 0,-17 17 0,28-24 6,-1 1 0,1 0 0,0 0 0,1 0 0,0 1 0,0 0 0,1 0-1,0 1 1,1-1 0,0 1 0,1 0 0,0 0 0,1 0 0,-1 15 0,1 15 0,5 68 1,-1-96 7,0 0 0,1 1 0,0-1 0,1 0 0,0 0 1,1-1-1,1 1 0,13 21 0,-12-24 0,1 0-1,0 0 1,0-1 0,1 0 0,0 0-1,0-1 1,1 0 0,1-1-1,-1 0 1,1 0 0,0-2 0,0 1-1,1-1 1,19 5 0,32 7 71,1-2 0,109 9 0,-21-4 16,-72-11-132,0-3-1,108-7 1,-123 0-4121,1 0-3609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9</a:t>
            </a:fld>
            <a:endParaRPr lang="en-GB"/>
          </a:p>
        </p:txBody>
      </p:sp>
    </p:spTree>
    <p:extLst>
      <p:ext uri="{BB962C8B-B14F-4D97-AF65-F5344CB8AC3E}">
        <p14:creationId xmlns:p14="http://schemas.microsoft.com/office/powerpoint/2010/main" val="415806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35</a:t>
            </a:fld>
            <a:endParaRPr lang="en-US"/>
          </a:p>
        </p:txBody>
      </p:sp>
    </p:spTree>
    <p:extLst>
      <p:ext uri="{BB962C8B-B14F-4D97-AF65-F5344CB8AC3E}">
        <p14:creationId xmlns:p14="http://schemas.microsoft.com/office/powerpoint/2010/main" val="60763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40</a:t>
            </a:fld>
            <a:endParaRPr lang="en-GB"/>
          </a:p>
        </p:txBody>
      </p:sp>
    </p:spTree>
    <p:extLst>
      <p:ext uri="{BB962C8B-B14F-4D97-AF65-F5344CB8AC3E}">
        <p14:creationId xmlns:p14="http://schemas.microsoft.com/office/powerpoint/2010/main" val="415806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41</a:t>
            </a:fld>
            <a:endParaRPr lang="en-GB"/>
          </a:p>
        </p:txBody>
      </p:sp>
    </p:spTree>
    <p:extLst>
      <p:ext uri="{BB962C8B-B14F-4D97-AF65-F5344CB8AC3E}">
        <p14:creationId xmlns:p14="http://schemas.microsoft.com/office/powerpoint/2010/main" val="201161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5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51</a:t>
            </a:fld>
            <a:endParaRPr lang="en-US"/>
          </a:p>
        </p:txBody>
      </p:sp>
    </p:spTree>
    <p:extLst>
      <p:ext uri="{BB962C8B-B14F-4D97-AF65-F5344CB8AC3E}">
        <p14:creationId xmlns:p14="http://schemas.microsoft.com/office/powerpoint/2010/main" val="213309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2A0CB46-1E1E-4381-BB61-7CAEBCF551DF}" type="slidenum">
              <a:rPr lang="en-GB" smtClean="0"/>
              <a:t>53</a:t>
            </a:fld>
            <a:endParaRPr lang="en-GB"/>
          </a:p>
        </p:txBody>
      </p:sp>
    </p:spTree>
    <p:extLst>
      <p:ext uri="{BB962C8B-B14F-4D97-AF65-F5344CB8AC3E}">
        <p14:creationId xmlns:p14="http://schemas.microsoft.com/office/powerpoint/2010/main" val="223728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54</a:t>
            </a:fld>
            <a:endParaRPr lang="en-US"/>
          </a:p>
        </p:txBody>
      </p:sp>
    </p:spTree>
    <p:extLst>
      <p:ext uri="{BB962C8B-B14F-4D97-AF65-F5344CB8AC3E}">
        <p14:creationId xmlns:p14="http://schemas.microsoft.com/office/powerpoint/2010/main" val="293979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31.xml"/><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slide" Target="slide25.xm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slide" Target="slide19.xml"/><Relationship Id="rId5" Type="http://schemas.openxmlformats.org/officeDocument/2006/relationships/image" Target="../media/image38.png"/><Relationship Id="rId15" Type="http://schemas.openxmlformats.org/officeDocument/2006/relationships/slide" Target="slide46.xml"/><Relationship Id="rId10" Type="http://schemas.openxmlformats.org/officeDocument/2006/relationships/slide" Target="slide6.xml"/><Relationship Id="rId4" Type="http://schemas.openxmlformats.org/officeDocument/2006/relationships/image" Target="../media/image37.png"/><Relationship Id="rId9" Type="http://schemas.openxmlformats.org/officeDocument/2006/relationships/slide" Target="slide3.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0.png"/><Relationship Id="rId4" Type="http://schemas.openxmlformats.org/officeDocument/2006/relationships/hyperlink" Target="https://www.projectlibre.co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2615960" y="1436105"/>
            <a:ext cx="9089238" cy="1774234"/>
          </a:xfrm>
        </p:spPr>
        <p:txBody>
          <a:bodyPr>
            <a:noAutofit/>
          </a:bodyPr>
          <a:lstStyle/>
          <a:p>
            <a:pPr marL="0" indent="0">
              <a:lnSpc>
                <a:spcPct val="100000"/>
              </a:lnSpc>
              <a:spcBef>
                <a:spcPts val="600"/>
              </a:spcBef>
              <a:buNone/>
            </a:pPr>
            <a:r>
              <a:rPr lang="en-GB" sz="4000" dirty="0">
                <a:latin typeface="+mj-lt"/>
              </a:rPr>
              <a:t>Session 5: </a:t>
            </a:r>
            <a:br>
              <a:rPr lang="en-GB" sz="4000" dirty="0">
                <a:latin typeface="+mj-lt"/>
              </a:rPr>
            </a:br>
            <a:r>
              <a:rPr lang="en-GB" sz="4000" i="0" dirty="0">
                <a:solidFill>
                  <a:srgbClr val="071D49"/>
                </a:solidFill>
                <a:effectLst/>
                <a:latin typeface="+mj-lt"/>
              </a:rPr>
              <a:t>Network Analysis and Scheduling</a:t>
            </a:r>
            <a:endParaRPr lang="en-GB" sz="4000" dirty="0">
              <a:latin typeface="+mj-lt"/>
            </a:endParaRP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95150" y="4833781"/>
            <a:ext cx="9896061" cy="1977205"/>
          </a:xfrm>
          <a:prstGeom prst="rect">
            <a:avLst/>
          </a:prstGeom>
        </p:spPr>
      </p:pic>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2615960" y="4005900"/>
            <a:ext cx="9828212" cy="1655762"/>
          </a:xfrm>
        </p:spPr>
        <p:txBody>
          <a:bodyPr>
            <a:normAutofit/>
          </a:bodyPr>
          <a:lstStyle/>
          <a:p>
            <a:r>
              <a:rPr lang="en-GB" sz="3200" dirty="0"/>
              <a:t>Dr Andre Samuel</a:t>
            </a:r>
          </a:p>
        </p:txBody>
      </p:sp>
      <p:pic>
        <p:nvPicPr>
          <p:cNvPr id="26" name="Picture 25" descr="Plenary Class">
            <a:extLst>
              <a:ext uri="{FF2B5EF4-FFF2-40B4-BE49-F238E27FC236}">
                <a16:creationId xmlns:a16="http://schemas.microsoft.com/office/drawing/2014/main" id="{321DBA0A-0294-4894-A5A6-B0E7F08CE5DC}"/>
              </a:ext>
            </a:extLst>
          </p:cNvPr>
          <p:cNvPicPr>
            <a:picLocks noChangeAspect="1"/>
          </p:cNvPicPr>
          <p:nvPr/>
        </p:nvPicPr>
        <p:blipFill>
          <a:blip r:embed="rId4"/>
          <a:stretch>
            <a:fillRect/>
          </a:stretch>
        </p:blipFill>
        <p:spPr>
          <a:xfrm>
            <a:off x="-191498" y="1375154"/>
            <a:ext cx="2962843" cy="2962843"/>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298" y="61306"/>
            <a:ext cx="8982559" cy="1325563"/>
          </a:xfrm>
        </p:spPr>
        <p:txBody>
          <a:bodyPr/>
          <a:lstStyle/>
          <a:p>
            <a:r>
              <a:rPr lang="en-GB" altLang="en-US" dirty="0"/>
              <a:t>Let’s have a go together</a:t>
            </a:r>
            <a:endParaRPr lang="en-GB" dirty="0"/>
          </a:p>
        </p:txBody>
      </p:sp>
      <p:sp>
        <p:nvSpPr>
          <p:cNvPr id="4" name="Content Placeholder 3"/>
          <p:cNvSpPr>
            <a:spLocks noGrp="1"/>
          </p:cNvSpPr>
          <p:nvPr>
            <p:ph idx="1"/>
          </p:nvPr>
        </p:nvSpPr>
        <p:spPr>
          <a:xfrm>
            <a:off x="104172" y="1185315"/>
            <a:ext cx="3875056" cy="4789488"/>
          </a:xfrm>
        </p:spPr>
        <p:txBody>
          <a:bodyPr>
            <a:noAutofit/>
          </a:bodyPr>
          <a:lstStyle/>
          <a:p>
            <a:r>
              <a:rPr lang="en-GB" altLang="en-US" sz="2800" dirty="0">
                <a:latin typeface="Raleway" panose="020B0503030101060003" pitchFamily="34" charset="0"/>
              </a:rPr>
              <a:t>New office complex</a:t>
            </a:r>
          </a:p>
          <a:p>
            <a:endParaRPr lang="en-GB" altLang="en-US" dirty="0">
              <a:latin typeface="Raleway" panose="020B0503030101060003" pitchFamily="34" charset="0"/>
            </a:endParaRPr>
          </a:p>
          <a:p>
            <a:r>
              <a:rPr lang="en-GB" altLang="en-US" sz="2800" dirty="0">
                <a:latin typeface="Raleway" panose="020B0503030101060003" pitchFamily="34" charset="0"/>
              </a:rPr>
              <a:t>Recommended – have the “Follow along New Office Complex Network Diagram” ready/open</a:t>
            </a:r>
            <a:endParaRPr lang="en-GB" altLang="en-US" dirty="0"/>
          </a:p>
          <a:p>
            <a:endParaRPr lang="en-GB" dirty="0"/>
          </a:p>
        </p:txBody>
      </p:sp>
      <p:sp>
        <p:nvSpPr>
          <p:cNvPr id="17" name="Rectangle 11" descr="1. Identify all the activities that need to be undertaken as part of the project">
            <a:extLst>
              <a:ext uri="{FF2B5EF4-FFF2-40B4-BE49-F238E27FC236}">
                <a16:creationId xmlns:a16="http://schemas.microsoft.com/office/drawing/2014/main" id="{2D11A127-746F-4061-9DED-3069FA588CF9}"/>
              </a:ext>
            </a:extLst>
          </p:cNvPr>
          <p:cNvSpPr>
            <a:spLocks noChangeArrowheads="1"/>
          </p:cNvSpPr>
          <p:nvPr/>
        </p:nvSpPr>
        <p:spPr bwMode="auto">
          <a:xfrm>
            <a:off x="4120112" y="1495038"/>
            <a:ext cx="5687998"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defRPr/>
            </a:pPr>
            <a:r>
              <a:rPr lang="en-US" sz="2400" dirty="0">
                <a:solidFill>
                  <a:srgbClr val="000000"/>
                </a:solidFill>
                <a:latin typeface="Raleway" panose="020B0503030101060003" pitchFamily="34" charset="0"/>
              </a:rPr>
              <a:t>1. Identify </a:t>
            </a:r>
            <a:r>
              <a:rPr lang="en-GB" altLang="en-US" sz="2400" dirty="0">
                <a:solidFill>
                  <a:srgbClr val="000000"/>
                </a:solidFill>
                <a:latin typeface="Raleway" panose="020B0503030101060003" pitchFamily="34" charset="0"/>
              </a:rPr>
              <a:t>all the activities that need to be undertaken as part of the project</a:t>
            </a:r>
          </a:p>
        </p:txBody>
      </p:sp>
      <p:grpSp>
        <p:nvGrpSpPr>
          <p:cNvPr id="18" name="Group 17" descr="2. Estimate the time it will take to complete an activity&#10;">
            <a:extLst>
              <a:ext uri="{FF2B5EF4-FFF2-40B4-BE49-F238E27FC236}">
                <a16:creationId xmlns:a16="http://schemas.microsoft.com/office/drawing/2014/main" id="{53F4F0FF-C02E-4DA3-B3AA-B31047D9C964}"/>
              </a:ext>
            </a:extLst>
          </p:cNvPr>
          <p:cNvGrpSpPr/>
          <p:nvPr/>
        </p:nvGrpSpPr>
        <p:grpSpPr>
          <a:xfrm>
            <a:off x="4120113" y="2266415"/>
            <a:ext cx="5687997" cy="1194493"/>
            <a:chOff x="1972654" y="1770160"/>
            <a:chExt cx="5832474" cy="1194493"/>
          </a:xfrm>
        </p:grpSpPr>
        <p:sp>
          <p:nvSpPr>
            <p:cNvPr id="19" name="Rectangle 10">
              <a:extLst>
                <a:ext uri="{FF2B5EF4-FFF2-40B4-BE49-F238E27FC236}">
                  <a16:creationId xmlns:a16="http://schemas.microsoft.com/office/drawing/2014/main" id="{FAE92A4D-A9BD-476D-8C73-F71465BEE00B}"/>
                </a:ext>
              </a:extLst>
            </p:cNvPr>
            <p:cNvSpPr>
              <a:spLocks noChangeArrowheads="1"/>
            </p:cNvSpPr>
            <p:nvPr/>
          </p:nvSpPr>
          <p:spPr bwMode="auto">
            <a:xfrm>
              <a:off x="1972654" y="2225989"/>
              <a:ext cx="5832474"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2. Estimate the time it will take to complete an activity</a:t>
              </a:r>
            </a:p>
          </p:txBody>
        </p:sp>
        <p:sp>
          <p:nvSpPr>
            <p:cNvPr id="20" name="AutoShape 19">
              <a:extLst>
                <a:ext uri="{FF2B5EF4-FFF2-40B4-BE49-F238E27FC236}">
                  <a16:creationId xmlns:a16="http://schemas.microsoft.com/office/drawing/2014/main" id="{FF670480-22F1-47EF-989F-975E9D12DB73}"/>
                </a:ext>
              </a:extLst>
            </p:cNvPr>
            <p:cNvSpPr>
              <a:spLocks noChangeArrowheads="1"/>
            </p:cNvSpPr>
            <p:nvPr/>
          </p:nvSpPr>
          <p:spPr bwMode="auto">
            <a:xfrm>
              <a:off x="4572000" y="1770160"/>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1" name="Group 20" descr="3. Identify order in which activities must be completed (relationships and dependencies)">
            <a:extLst>
              <a:ext uri="{FF2B5EF4-FFF2-40B4-BE49-F238E27FC236}">
                <a16:creationId xmlns:a16="http://schemas.microsoft.com/office/drawing/2014/main" id="{03FB0D73-13F3-4CB9-8779-2D563B75BF10}"/>
              </a:ext>
            </a:extLst>
          </p:cNvPr>
          <p:cNvGrpSpPr/>
          <p:nvPr/>
        </p:nvGrpSpPr>
        <p:grpSpPr>
          <a:xfrm>
            <a:off x="4122527" y="3483403"/>
            <a:ext cx="5683169" cy="1550014"/>
            <a:chOff x="1979612" y="2987148"/>
            <a:chExt cx="5827524" cy="1550014"/>
          </a:xfrm>
        </p:grpSpPr>
        <p:sp>
          <p:nvSpPr>
            <p:cNvPr id="35" name="Rectangle 9">
              <a:extLst>
                <a:ext uri="{FF2B5EF4-FFF2-40B4-BE49-F238E27FC236}">
                  <a16:creationId xmlns:a16="http://schemas.microsoft.com/office/drawing/2014/main" id="{07D6E71F-0CBD-4207-BC31-F28CD479E917}"/>
                </a:ext>
              </a:extLst>
            </p:cNvPr>
            <p:cNvSpPr>
              <a:spLocks noChangeArrowheads="1"/>
            </p:cNvSpPr>
            <p:nvPr/>
          </p:nvSpPr>
          <p:spPr bwMode="auto">
            <a:xfrm>
              <a:off x="1979612" y="3429166"/>
              <a:ext cx="5827524" cy="110799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3. Identify order in which activities must be completed (relationships and dependencies)</a:t>
              </a:r>
            </a:p>
          </p:txBody>
        </p:sp>
        <p:sp>
          <p:nvSpPr>
            <p:cNvPr id="36" name="AutoShape 20">
              <a:extLst>
                <a:ext uri="{FF2B5EF4-FFF2-40B4-BE49-F238E27FC236}">
                  <a16:creationId xmlns:a16="http://schemas.microsoft.com/office/drawing/2014/main" id="{AFC26E96-557A-445E-B377-98DDDD0A0631}"/>
                </a:ext>
              </a:extLst>
            </p:cNvPr>
            <p:cNvSpPr>
              <a:spLocks noChangeArrowheads="1"/>
            </p:cNvSpPr>
            <p:nvPr/>
          </p:nvSpPr>
          <p:spPr bwMode="auto">
            <a:xfrm>
              <a:off x="4574008" y="29871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37" name="Group 36" descr="4. Construct a network diagram&#10;">
            <a:extLst>
              <a:ext uri="{FF2B5EF4-FFF2-40B4-BE49-F238E27FC236}">
                <a16:creationId xmlns:a16="http://schemas.microsoft.com/office/drawing/2014/main" id="{5E0706DE-0DFC-4F32-9730-00F72110ACFD}"/>
              </a:ext>
            </a:extLst>
          </p:cNvPr>
          <p:cNvGrpSpPr/>
          <p:nvPr/>
        </p:nvGrpSpPr>
        <p:grpSpPr>
          <a:xfrm>
            <a:off x="4120113" y="5053853"/>
            <a:ext cx="5687997" cy="852091"/>
            <a:chOff x="1979614" y="4294075"/>
            <a:chExt cx="5832474" cy="852091"/>
          </a:xfrm>
        </p:grpSpPr>
        <p:sp>
          <p:nvSpPr>
            <p:cNvPr id="38" name="Rectangle 13">
              <a:extLst>
                <a:ext uri="{FF2B5EF4-FFF2-40B4-BE49-F238E27FC236}">
                  <a16:creationId xmlns:a16="http://schemas.microsoft.com/office/drawing/2014/main" id="{AF762CE2-760A-4EF7-92C0-40B6634846EE}"/>
                </a:ext>
              </a:extLst>
            </p:cNvPr>
            <p:cNvSpPr>
              <a:spLocks noChangeArrowheads="1"/>
            </p:cNvSpPr>
            <p:nvPr/>
          </p:nvSpPr>
          <p:spPr bwMode="auto">
            <a:xfrm>
              <a:off x="1979614" y="4766748"/>
              <a:ext cx="5832474" cy="379418"/>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4. Construct a network diagram</a:t>
              </a:r>
            </a:p>
          </p:txBody>
        </p:sp>
        <p:sp>
          <p:nvSpPr>
            <p:cNvPr id="39" name="AutoShape 21">
              <a:extLst>
                <a:ext uri="{FF2B5EF4-FFF2-40B4-BE49-F238E27FC236}">
                  <a16:creationId xmlns:a16="http://schemas.microsoft.com/office/drawing/2014/main" id="{E87E5E8D-13E5-410A-AB89-2BD1B64EAFFD}"/>
                </a:ext>
              </a:extLst>
            </p:cNvPr>
            <p:cNvSpPr>
              <a:spLocks noChangeArrowheads="1"/>
            </p:cNvSpPr>
            <p:nvPr/>
          </p:nvSpPr>
          <p:spPr bwMode="auto">
            <a:xfrm>
              <a:off x="4572000" y="4294075"/>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40" name="Group 39" descr="5. Calculate project duration&#10;">
            <a:extLst>
              <a:ext uri="{FF2B5EF4-FFF2-40B4-BE49-F238E27FC236}">
                <a16:creationId xmlns:a16="http://schemas.microsoft.com/office/drawing/2014/main" id="{B780C479-C702-41DA-A64D-10A66875AA36}"/>
              </a:ext>
            </a:extLst>
          </p:cNvPr>
          <p:cNvGrpSpPr/>
          <p:nvPr/>
        </p:nvGrpSpPr>
        <p:grpSpPr>
          <a:xfrm>
            <a:off x="4122527" y="5974803"/>
            <a:ext cx="5687998" cy="789623"/>
            <a:chOff x="1977602" y="5478548"/>
            <a:chExt cx="5832475" cy="789623"/>
          </a:xfrm>
        </p:grpSpPr>
        <p:sp>
          <p:nvSpPr>
            <p:cNvPr id="41" name="Rectangle 12">
              <a:extLst>
                <a:ext uri="{FF2B5EF4-FFF2-40B4-BE49-F238E27FC236}">
                  <a16:creationId xmlns:a16="http://schemas.microsoft.com/office/drawing/2014/main" id="{27698B35-71F9-4CF0-9AA5-365DFFD77522}"/>
                </a:ext>
              </a:extLst>
            </p:cNvPr>
            <p:cNvSpPr>
              <a:spLocks noChangeArrowheads="1"/>
            </p:cNvSpPr>
            <p:nvPr/>
          </p:nvSpPr>
          <p:spPr bwMode="auto">
            <a:xfrm>
              <a:off x="1977602" y="5898839"/>
              <a:ext cx="5832475" cy="36933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5. Calculate project duration</a:t>
              </a:r>
            </a:p>
          </p:txBody>
        </p:sp>
        <p:sp>
          <p:nvSpPr>
            <p:cNvPr id="42" name="AutoShape 22">
              <a:extLst>
                <a:ext uri="{FF2B5EF4-FFF2-40B4-BE49-F238E27FC236}">
                  <a16:creationId xmlns:a16="http://schemas.microsoft.com/office/drawing/2014/main" id="{89077703-F4FA-4348-8328-983024E65540}"/>
                </a:ext>
              </a:extLst>
            </p:cNvPr>
            <p:cNvSpPr>
              <a:spLocks noChangeArrowheads="1"/>
            </p:cNvSpPr>
            <p:nvPr/>
          </p:nvSpPr>
          <p:spPr bwMode="auto">
            <a:xfrm>
              <a:off x="4569989" y="54785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spTree>
    <p:extLst>
      <p:ext uri="{BB962C8B-B14F-4D97-AF65-F5344CB8AC3E}">
        <p14:creationId xmlns:p14="http://schemas.microsoft.com/office/powerpoint/2010/main" val="28569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1589" y="526643"/>
            <a:ext cx="6889384" cy="962281"/>
          </a:xfrm>
        </p:spPr>
        <p:txBody>
          <a:bodyPr>
            <a:noAutofit/>
          </a:bodyPr>
          <a:lstStyle/>
          <a:p>
            <a:r>
              <a:rPr lang="en-GB" altLang="en-US" sz="2800" dirty="0"/>
              <a:t>1. </a:t>
            </a:r>
            <a:r>
              <a:rPr lang="en-US" sz="2800" dirty="0"/>
              <a:t>Identify </a:t>
            </a:r>
            <a:r>
              <a:rPr lang="en-GB" altLang="en-US" sz="2800" dirty="0"/>
              <a:t>all the activities that need to be undertaken as part of the project</a:t>
            </a:r>
            <a:br>
              <a:rPr lang="en-GB" altLang="en-US" sz="2800" dirty="0"/>
            </a:br>
            <a:r>
              <a:rPr lang="en-US" sz="2800" dirty="0"/>
              <a:t>2. Estimate the time it will take to complete an activity</a:t>
            </a:r>
            <a:br>
              <a:rPr lang="en-GB" altLang="en-US" sz="2800" dirty="0"/>
            </a:br>
            <a:endParaRPr lang="en-GB" sz="2800" dirty="0"/>
          </a:p>
        </p:txBody>
      </p:sp>
      <p:sp>
        <p:nvSpPr>
          <p:cNvPr id="3" name="Content Placeholder 2"/>
          <p:cNvSpPr>
            <a:spLocks noGrp="1"/>
          </p:cNvSpPr>
          <p:nvPr>
            <p:ph idx="1"/>
          </p:nvPr>
        </p:nvSpPr>
        <p:spPr>
          <a:xfrm>
            <a:off x="539758" y="1754359"/>
            <a:ext cx="2699590" cy="3656106"/>
          </a:xfrm>
        </p:spPr>
        <p:txBody>
          <a:bodyPr>
            <a:normAutofit/>
          </a:bodyPr>
          <a:lstStyle/>
          <a:p>
            <a:r>
              <a:rPr lang="en-GB" altLang="en-US" sz="2400" dirty="0">
                <a:latin typeface="Raleway" panose="020B0503030101060003" pitchFamily="34" charset="0"/>
              </a:rPr>
              <a:t>In the building of a new office complex the following activities were identified and their durations quantified.</a:t>
            </a:r>
          </a:p>
          <a:p>
            <a:endParaRPr lang="en-GB" sz="2400" dirty="0">
              <a:latin typeface="Raleway" panose="020B0503030101060003" pitchFamily="34" charset="0"/>
            </a:endParaRPr>
          </a:p>
        </p:txBody>
      </p:sp>
      <p:graphicFrame>
        <p:nvGraphicFramePr>
          <p:cNvPr id="9" name="Table 8"/>
          <p:cNvGraphicFramePr>
            <a:graphicFrameLocks noGrp="1"/>
          </p:cNvGraphicFramePr>
          <p:nvPr/>
        </p:nvGraphicFramePr>
        <p:xfrm>
          <a:off x="3311681" y="1666240"/>
          <a:ext cx="6518876" cy="5191760"/>
        </p:xfrm>
        <a:graphic>
          <a:graphicData uri="http://schemas.openxmlformats.org/drawingml/2006/table">
            <a:tbl>
              <a:tblPr firstRow="1" bandRow="1">
                <a:tableStyleId>{00A15C55-8517-42AA-B614-E9B94910E393}</a:tableStyleId>
              </a:tblPr>
              <a:tblGrid>
                <a:gridCol w="861108">
                  <a:extLst>
                    <a:ext uri="{9D8B030D-6E8A-4147-A177-3AD203B41FA5}">
                      <a16:colId xmlns:a16="http://schemas.microsoft.com/office/drawing/2014/main" val="20000"/>
                    </a:ext>
                  </a:extLst>
                </a:gridCol>
                <a:gridCol w="3484809">
                  <a:extLst>
                    <a:ext uri="{9D8B030D-6E8A-4147-A177-3AD203B41FA5}">
                      <a16:colId xmlns:a16="http://schemas.microsoft.com/office/drawing/2014/main" val="20001"/>
                    </a:ext>
                  </a:extLst>
                </a:gridCol>
                <a:gridCol w="2172959">
                  <a:extLst>
                    <a:ext uri="{9D8B030D-6E8A-4147-A177-3AD203B41FA5}">
                      <a16:colId xmlns:a16="http://schemas.microsoft.com/office/drawing/2014/main" val="20002"/>
                    </a:ext>
                  </a:extLst>
                </a:gridCol>
              </a:tblGrid>
              <a:tr h="370840">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Activity</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Description</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Duration (Days)</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lnSpc>
                          <a:spcPct val="80000"/>
                        </a:lnSpc>
                      </a:pPr>
                      <a:r>
                        <a:rPr lang="en-GB" sz="1800" b="1" u="none" strike="noStrike" dirty="0">
                          <a:effectLst/>
                          <a:latin typeface="Raleway" panose="020B0503030101060003" pitchFamily="34" charset="0"/>
                        </a:rPr>
                        <a:t>A</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Dig &amp; Lay foundations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12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lnSpc>
                          <a:spcPct val="80000"/>
                        </a:lnSpc>
                      </a:pPr>
                      <a:r>
                        <a:rPr lang="en-GB" sz="1800" b="1" u="none" strike="noStrike" dirty="0">
                          <a:effectLst/>
                          <a:latin typeface="Raleway" panose="020B0503030101060003" pitchFamily="34" charset="0"/>
                        </a:rPr>
                        <a:t>B</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Lay Drive</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a:effectLst/>
                          <a:latin typeface="Raleway" panose="020B0503030101060003" pitchFamily="34" charset="0"/>
                        </a:rPr>
                        <a:t>3</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lnSpc>
                          <a:spcPct val="80000"/>
                        </a:lnSpc>
                      </a:pPr>
                      <a:r>
                        <a:rPr lang="en-GB" sz="1800" b="1" u="none" strike="noStrike">
                          <a:effectLst/>
                          <a:latin typeface="Raleway" panose="020B0503030101060003" pitchFamily="34" charset="0"/>
                        </a:rPr>
                        <a:t>C</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Construct Walls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a:effectLst/>
                          <a:latin typeface="Raleway" panose="020B0503030101060003" pitchFamily="34" charset="0"/>
                        </a:rPr>
                        <a:t>20</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lnSpc>
                          <a:spcPct val="80000"/>
                        </a:lnSpc>
                      </a:pPr>
                      <a:r>
                        <a:rPr lang="en-GB" sz="1800" b="1" u="none" strike="noStrike" dirty="0">
                          <a:effectLst/>
                          <a:latin typeface="Raleway" panose="020B0503030101060003" pitchFamily="34" charset="0"/>
                        </a:rPr>
                        <a:t>D</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Carpenters Put on Roof</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4</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lnSpc>
                          <a:spcPct val="80000"/>
                        </a:lnSpc>
                      </a:pPr>
                      <a:r>
                        <a:rPr lang="en-GB" sz="1800" b="1" u="none" strike="noStrike">
                          <a:effectLst/>
                          <a:latin typeface="Raleway" panose="020B0503030101060003" pitchFamily="34" charset="0"/>
                        </a:rPr>
                        <a:t>E</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Roofers Lay Tiles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5</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lnSpc>
                          <a:spcPct val="80000"/>
                        </a:lnSpc>
                      </a:pPr>
                      <a:r>
                        <a:rPr lang="en-GB" sz="1800" b="1" u="none" strike="noStrike" dirty="0">
                          <a:effectLst/>
                          <a:latin typeface="Raleway" panose="020B0503030101060003" pitchFamily="34" charset="0"/>
                        </a:rPr>
                        <a:t>F</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Finish Carpentry Work</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12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lnSpc>
                          <a:spcPct val="80000"/>
                        </a:lnSpc>
                      </a:pPr>
                      <a:r>
                        <a:rPr lang="en-GB" sz="1800" b="1" u="none" strike="noStrike">
                          <a:effectLst/>
                          <a:latin typeface="Raleway" panose="020B0503030101060003" pitchFamily="34" charset="0"/>
                        </a:rPr>
                        <a:t>G</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Install Water Pipes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7</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lnSpc>
                          <a:spcPct val="80000"/>
                        </a:lnSpc>
                      </a:pPr>
                      <a:r>
                        <a:rPr lang="en-GB" sz="1800" b="1" u="none" strike="noStrike">
                          <a:effectLst/>
                          <a:latin typeface="Raleway" panose="020B0503030101060003" pitchFamily="34" charset="0"/>
                        </a:rPr>
                        <a:t>H</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Plastering of Walls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lnSpc>
                          <a:spcPct val="80000"/>
                        </a:lnSpc>
                      </a:pPr>
                      <a:r>
                        <a:rPr lang="en-GB" sz="1800" b="1" u="none" strike="noStrike" dirty="0">
                          <a:effectLst/>
                          <a:latin typeface="Raleway" panose="020B0503030101060003" pitchFamily="34" charset="0"/>
                        </a:rPr>
                        <a:t>I</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Decoration</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lnSpc>
                          <a:spcPct val="80000"/>
                        </a:lnSpc>
                      </a:pPr>
                      <a:r>
                        <a:rPr lang="en-GB" sz="1800" b="1" u="none" strike="noStrike" dirty="0">
                          <a:effectLst/>
                          <a:latin typeface="Raleway" panose="020B0503030101060003" pitchFamily="34" charset="0"/>
                        </a:rPr>
                        <a:t>J</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Tiles Fitted</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4</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lnSpc>
                          <a:spcPct val="80000"/>
                        </a:lnSpc>
                      </a:pPr>
                      <a:r>
                        <a:rPr lang="en-GB" sz="1800" b="1" u="none" strike="noStrike" dirty="0">
                          <a:effectLst/>
                          <a:latin typeface="Raleway" panose="020B0503030101060003" pitchFamily="34" charset="0"/>
                        </a:rPr>
                        <a:t>K</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Carpets Fitted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lnSpc>
                          <a:spcPct val="80000"/>
                        </a:lnSpc>
                      </a:pPr>
                      <a:r>
                        <a:rPr lang="en-GB" sz="1800" b="1" u="none" strike="noStrike" dirty="0">
                          <a:effectLst/>
                          <a:latin typeface="Raleway" panose="020B0503030101060003" pitchFamily="34" charset="0"/>
                        </a:rPr>
                        <a:t>L</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Wiring Completed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lnSpc>
                          <a:spcPct val="80000"/>
                        </a:lnSpc>
                      </a:pPr>
                      <a:r>
                        <a:rPr lang="en-GB" sz="1800" b="1" u="none" strike="noStrike" dirty="0">
                          <a:effectLst/>
                          <a:latin typeface="Raleway" panose="020B0503030101060003" pitchFamily="34" charset="0"/>
                        </a:rPr>
                        <a:t>M</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Project completed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0</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239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476631" y="336324"/>
            <a:ext cx="7869926" cy="768005"/>
          </a:xfrm>
        </p:spPr>
        <p:txBody>
          <a:bodyPr>
            <a:noAutofit/>
          </a:bodyPr>
          <a:lstStyle/>
          <a:p>
            <a:r>
              <a:rPr lang="en-US" sz="3200" dirty="0"/>
              <a:t>3. Identify order in which activities must be completed (relationships and dependencies)</a:t>
            </a:r>
          </a:p>
        </p:txBody>
      </p:sp>
      <p:sp>
        <p:nvSpPr>
          <p:cNvPr id="4" name="Content Placeholder 3"/>
          <p:cNvSpPr>
            <a:spLocks noGrp="1"/>
          </p:cNvSpPr>
          <p:nvPr>
            <p:ph idx="1"/>
          </p:nvPr>
        </p:nvSpPr>
        <p:spPr>
          <a:xfrm>
            <a:off x="5145206" y="1321358"/>
            <a:ext cx="6971070" cy="757881"/>
          </a:xfrm>
        </p:spPr>
        <p:txBody>
          <a:bodyPr>
            <a:noAutofit/>
          </a:bodyPr>
          <a:lstStyle/>
          <a:p>
            <a:r>
              <a:rPr lang="en-GB" altLang="en-US" sz="2000" dirty="0">
                <a:latin typeface="Raleway" panose="020B0503030101060003" pitchFamily="34" charset="0"/>
              </a:rPr>
              <a:t>The various activities can arranged into a logical sequence and represented in what is referred to as a precedence table. </a:t>
            </a:r>
            <a:endParaRPr lang="en-GB" sz="2000" dirty="0">
              <a:latin typeface="Raleway" panose="020B0503030101060003" pitchFamily="34" charset="0"/>
            </a:endParaRPr>
          </a:p>
        </p:txBody>
      </p:sp>
      <p:sp>
        <p:nvSpPr>
          <p:cNvPr id="22538" name="Text Box 10"/>
          <p:cNvSpPr txBox="1">
            <a:spLocks noChangeArrowheads="1"/>
          </p:cNvSpPr>
          <p:nvPr/>
        </p:nvSpPr>
        <p:spPr bwMode="auto">
          <a:xfrm>
            <a:off x="5411594" y="2456795"/>
            <a:ext cx="66242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table indicates what activity must be completed before a related activity can take place.  </a:t>
            </a:r>
          </a:p>
          <a:p>
            <a:pPr eaLnBrk="1" hangingPunct="1">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table indicates the order of all activities and the relationship between the different activities. This table tells you that activity C must be preceded by activity A. </a:t>
            </a:r>
          </a:p>
          <a:p>
            <a:pPr eaLnBrk="1" hangingPunct="1">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means in this instance that the  foundations must be laid before the walls  can be constructed.</a:t>
            </a:r>
          </a:p>
          <a:p>
            <a:pPr eaLnBrk="1" hangingPunct="1">
              <a:defRPr/>
            </a:pPr>
            <a:endParaRPr lang="en-GB" altLang="en-US" sz="2000" dirty="0">
              <a:solidFill>
                <a:srgbClr val="003366"/>
              </a:solidFill>
              <a:latin typeface="Raleway" panose="020B0503030101060003" pitchFamily="34" charset="0"/>
              <a:cs typeface="Arial" panose="020B0604020202020204" pitchFamily="34" charset="0"/>
            </a:endParaRPr>
          </a:p>
          <a:p>
            <a:pPr eaLnBrk="1" hangingPunct="1">
              <a:defRPr/>
            </a:pPr>
            <a:endParaRPr lang="en-GB" altLang="en-US" sz="2000" dirty="0">
              <a:solidFill>
                <a:srgbClr val="003366"/>
              </a:solidFill>
              <a:latin typeface="Raleway" panose="020B0503030101060003" pitchFamily="34" charset="0"/>
              <a:cs typeface="Arial" panose="020B0604020202020204" pitchFamily="34" charset="0"/>
            </a:endParaRPr>
          </a:p>
          <a:p>
            <a:pPr eaLnBrk="1" hangingPunct="1">
              <a:defRPr/>
            </a:pPr>
            <a:r>
              <a:rPr lang="en-GB" altLang="en-US" sz="2000" dirty="0">
                <a:solidFill>
                  <a:srgbClr val="003366"/>
                </a:solidFill>
                <a:latin typeface="Raleway" panose="020B0503030101060003" pitchFamily="34" charset="0"/>
                <a:cs typeface="Arial" panose="020B0604020202020204" pitchFamily="34" charset="0"/>
              </a:rPr>
              <a:t>*Activity A has no preceding activity </a:t>
            </a:r>
            <a:br>
              <a:rPr lang="en-GB" altLang="en-US" sz="2000" dirty="0">
                <a:solidFill>
                  <a:srgbClr val="003366"/>
                </a:solidFill>
                <a:latin typeface="Raleway" panose="020B0503030101060003" pitchFamily="34" charset="0"/>
                <a:cs typeface="Arial" panose="020B0604020202020204" pitchFamily="34" charset="0"/>
              </a:rPr>
            </a:br>
            <a:r>
              <a:rPr lang="en-GB" altLang="en-US" sz="2000" dirty="0">
                <a:solidFill>
                  <a:srgbClr val="003366"/>
                </a:solidFill>
                <a:latin typeface="Raleway" panose="020B0503030101060003" pitchFamily="34" charset="0"/>
                <a:cs typeface="Arial" panose="020B0604020202020204" pitchFamily="34" charset="0"/>
              </a:rPr>
              <a:t>and therefore is the starting activity.</a:t>
            </a:r>
          </a:p>
        </p:txBody>
      </p:sp>
      <p:graphicFrame>
        <p:nvGraphicFramePr>
          <p:cNvPr id="12" name="Table 11"/>
          <p:cNvGraphicFramePr>
            <a:graphicFrameLocks noGrp="1"/>
          </p:cNvGraphicFramePr>
          <p:nvPr/>
        </p:nvGraphicFramePr>
        <p:xfrm>
          <a:off x="700886" y="1666240"/>
          <a:ext cx="4368825" cy="5191760"/>
        </p:xfrm>
        <a:graphic>
          <a:graphicData uri="http://schemas.openxmlformats.org/drawingml/2006/table">
            <a:tbl>
              <a:tblPr firstRow="1" bandRow="1">
                <a:tableStyleId>{00A15C55-8517-42AA-B614-E9B94910E393}</a:tableStyleId>
              </a:tblPr>
              <a:tblGrid>
                <a:gridCol w="968871">
                  <a:extLst>
                    <a:ext uri="{9D8B030D-6E8A-4147-A177-3AD203B41FA5}">
                      <a16:colId xmlns:a16="http://schemas.microsoft.com/office/drawing/2014/main" val="20000"/>
                    </a:ext>
                  </a:extLst>
                </a:gridCol>
                <a:gridCol w="3399954">
                  <a:extLst>
                    <a:ext uri="{9D8B030D-6E8A-4147-A177-3AD203B41FA5}">
                      <a16:colId xmlns:a16="http://schemas.microsoft.com/office/drawing/2014/main" val="20001"/>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L,G</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F,K</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J</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006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81501" y="11392"/>
            <a:ext cx="7830706" cy="1325563"/>
          </a:xfrm>
        </p:spPr>
        <p:txBody>
          <a:bodyPr>
            <a:normAutofit/>
          </a:bodyPr>
          <a:lstStyle/>
          <a:p>
            <a:r>
              <a:rPr lang="en-GB" altLang="en-US" sz="4000" dirty="0"/>
              <a:t>4. Constructing a Network Diagram</a:t>
            </a:r>
            <a:endParaRPr lang="en-GB" sz="4000" dirty="0"/>
          </a:p>
        </p:txBody>
      </p:sp>
      <p:sp>
        <p:nvSpPr>
          <p:cNvPr id="5" name="Content Placeholder 4"/>
          <p:cNvSpPr>
            <a:spLocks noGrp="1"/>
          </p:cNvSpPr>
          <p:nvPr>
            <p:ph sz="half" idx="1"/>
          </p:nvPr>
        </p:nvSpPr>
        <p:spPr>
          <a:xfrm>
            <a:off x="6270961" y="1545670"/>
            <a:ext cx="5181600" cy="1616630"/>
          </a:xfrm>
        </p:spPr>
        <p:txBody>
          <a:bodyPr>
            <a:normAutofit/>
          </a:bodyPr>
          <a:lstStyle/>
          <a:p>
            <a:r>
              <a:rPr lang="en-GB" altLang="en-US" dirty="0">
                <a:latin typeface="Raleway" panose="020B0503030101060003" pitchFamily="34" charset="0"/>
              </a:rPr>
              <a:t>More than one activity can follow another: B and C can start once A is finished.</a:t>
            </a:r>
          </a:p>
          <a:p>
            <a:endParaRPr lang="en-GB" altLang="en-US" dirty="0">
              <a:latin typeface="Raleway" panose="020B0503030101060003" pitchFamily="34" charset="0"/>
            </a:endParaRPr>
          </a:p>
          <a:p>
            <a:endParaRPr lang="en-GB" altLang="en-US" dirty="0">
              <a:latin typeface="Raleway" panose="020B0503030101060003" pitchFamily="34" charset="0"/>
            </a:endParaRPr>
          </a:p>
          <a:p>
            <a:endParaRPr lang="en-GB" dirty="0">
              <a:latin typeface="Raleway" panose="020B0503030101060003" pitchFamily="34" charset="0"/>
            </a:endParaRPr>
          </a:p>
        </p:txBody>
      </p:sp>
      <p:sp>
        <p:nvSpPr>
          <p:cNvPr id="3" name="Content Placeholder 2">
            <a:extLst>
              <a:ext uri="{FF2B5EF4-FFF2-40B4-BE49-F238E27FC236}">
                <a16:creationId xmlns:a16="http://schemas.microsoft.com/office/drawing/2014/main" id="{ADF12381-F607-45E4-9FBB-DBBE295941D0}"/>
              </a:ext>
            </a:extLst>
          </p:cNvPr>
          <p:cNvSpPr>
            <a:spLocks noGrp="1"/>
          </p:cNvSpPr>
          <p:nvPr>
            <p:ph sz="half" idx="2"/>
          </p:nvPr>
        </p:nvSpPr>
        <p:spPr>
          <a:xfrm>
            <a:off x="6172200" y="3362445"/>
            <a:ext cx="5181600" cy="2814517"/>
          </a:xfrm>
        </p:spPr>
        <p:txBody>
          <a:bodyPr/>
          <a:lstStyle/>
          <a:p>
            <a:r>
              <a:rPr lang="en-GB" altLang="en-US" dirty="0">
                <a:latin typeface="Raleway" panose="020B0503030101060003" pitchFamily="34" charset="0"/>
              </a:rPr>
              <a:t>More than one activity can finish before another can start: C may only start once A and B are both complete. </a:t>
            </a:r>
          </a:p>
          <a:p>
            <a:endParaRPr lang="en-GB" dirty="0"/>
          </a:p>
        </p:txBody>
      </p:sp>
      <p:grpSp>
        <p:nvGrpSpPr>
          <p:cNvPr id="2" name="Group 1" descr="A linked to B and C">
            <a:extLst>
              <a:ext uri="{FF2B5EF4-FFF2-40B4-BE49-F238E27FC236}">
                <a16:creationId xmlns:a16="http://schemas.microsoft.com/office/drawing/2014/main" id="{4A2C8D5E-0DC0-4DE8-A712-9974CED95F72}"/>
              </a:ext>
            </a:extLst>
          </p:cNvPr>
          <p:cNvGrpSpPr/>
          <p:nvPr/>
        </p:nvGrpSpPr>
        <p:grpSpPr>
          <a:xfrm>
            <a:off x="1365143" y="1240943"/>
            <a:ext cx="3886200" cy="1905000"/>
            <a:chOff x="614422" y="1104900"/>
            <a:chExt cx="3886200" cy="1905000"/>
          </a:xfrm>
        </p:grpSpPr>
        <p:sp>
          <p:nvSpPr>
            <p:cNvPr id="25635" name="Rectangle 35"/>
            <p:cNvSpPr>
              <a:spLocks noChangeArrowheads="1"/>
            </p:cNvSpPr>
            <p:nvPr/>
          </p:nvSpPr>
          <p:spPr bwMode="auto">
            <a:xfrm>
              <a:off x="614422" y="17907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36" name="Text Box 36"/>
            <p:cNvSpPr txBox="1">
              <a:spLocks noChangeArrowheads="1"/>
            </p:cNvSpPr>
            <p:nvPr/>
          </p:nvSpPr>
          <p:spPr bwMode="auto">
            <a:xfrm>
              <a:off x="690622" y="1862138"/>
              <a:ext cx="34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A</a:t>
              </a:r>
            </a:p>
          </p:txBody>
        </p:sp>
        <p:sp>
          <p:nvSpPr>
            <p:cNvPr id="25637" name="Rectangle 37"/>
            <p:cNvSpPr>
              <a:spLocks noChangeArrowheads="1"/>
            </p:cNvSpPr>
            <p:nvPr/>
          </p:nvSpPr>
          <p:spPr bwMode="auto">
            <a:xfrm>
              <a:off x="3052822" y="11049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38" name="Text Box 38"/>
            <p:cNvSpPr txBox="1">
              <a:spLocks noChangeArrowheads="1"/>
            </p:cNvSpPr>
            <p:nvPr/>
          </p:nvSpPr>
          <p:spPr bwMode="auto">
            <a:xfrm>
              <a:off x="3129022" y="1176338"/>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B</a:t>
              </a:r>
            </a:p>
          </p:txBody>
        </p:sp>
        <p:sp>
          <p:nvSpPr>
            <p:cNvPr id="25639" name="Rectangle 39"/>
            <p:cNvSpPr>
              <a:spLocks noChangeArrowheads="1"/>
            </p:cNvSpPr>
            <p:nvPr/>
          </p:nvSpPr>
          <p:spPr bwMode="auto">
            <a:xfrm>
              <a:off x="3129022" y="23241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0" name="Text Box 40"/>
            <p:cNvSpPr txBox="1">
              <a:spLocks noChangeArrowheads="1"/>
            </p:cNvSpPr>
            <p:nvPr/>
          </p:nvSpPr>
          <p:spPr bwMode="auto">
            <a:xfrm>
              <a:off x="3205222" y="2393950"/>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C</a:t>
              </a:r>
            </a:p>
          </p:txBody>
        </p:sp>
        <p:sp>
          <p:nvSpPr>
            <p:cNvPr id="25641" name="Line 41"/>
            <p:cNvSpPr>
              <a:spLocks noChangeShapeType="1"/>
            </p:cNvSpPr>
            <p:nvPr/>
          </p:nvSpPr>
          <p:spPr bwMode="auto">
            <a:xfrm flipV="1">
              <a:off x="1986022" y="140970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2" name="Line 42"/>
            <p:cNvSpPr>
              <a:spLocks noChangeShapeType="1"/>
            </p:cNvSpPr>
            <p:nvPr/>
          </p:nvSpPr>
          <p:spPr bwMode="auto">
            <a:xfrm>
              <a:off x="1986022" y="232410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grpSp>
      <p:grpSp>
        <p:nvGrpSpPr>
          <p:cNvPr id="6" name="Group 5" descr="A and B link to C">
            <a:extLst>
              <a:ext uri="{FF2B5EF4-FFF2-40B4-BE49-F238E27FC236}">
                <a16:creationId xmlns:a16="http://schemas.microsoft.com/office/drawing/2014/main" id="{19214E24-BF1A-4F02-9458-E08C4E920A2B}"/>
              </a:ext>
            </a:extLst>
          </p:cNvPr>
          <p:cNvGrpSpPr/>
          <p:nvPr/>
        </p:nvGrpSpPr>
        <p:grpSpPr>
          <a:xfrm>
            <a:off x="1370261" y="3292958"/>
            <a:ext cx="3962400" cy="1905000"/>
            <a:chOff x="538222" y="3162300"/>
            <a:chExt cx="3962400" cy="1905000"/>
          </a:xfrm>
        </p:grpSpPr>
        <p:sp>
          <p:nvSpPr>
            <p:cNvPr id="25643" name="Rectangle 43"/>
            <p:cNvSpPr>
              <a:spLocks noChangeArrowheads="1"/>
            </p:cNvSpPr>
            <p:nvPr/>
          </p:nvSpPr>
          <p:spPr bwMode="auto">
            <a:xfrm>
              <a:off x="538222" y="31623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4" name="Text Box 44"/>
            <p:cNvSpPr txBox="1">
              <a:spLocks noChangeArrowheads="1"/>
            </p:cNvSpPr>
            <p:nvPr/>
          </p:nvSpPr>
          <p:spPr bwMode="auto">
            <a:xfrm>
              <a:off x="614422" y="3233738"/>
              <a:ext cx="34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A</a:t>
              </a:r>
            </a:p>
          </p:txBody>
        </p:sp>
        <p:sp>
          <p:nvSpPr>
            <p:cNvPr id="25645" name="Rectangle 45"/>
            <p:cNvSpPr>
              <a:spLocks noChangeArrowheads="1"/>
            </p:cNvSpPr>
            <p:nvPr/>
          </p:nvSpPr>
          <p:spPr bwMode="auto">
            <a:xfrm>
              <a:off x="538222" y="43815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6" name="Text Box 46"/>
            <p:cNvSpPr txBox="1">
              <a:spLocks noChangeArrowheads="1"/>
            </p:cNvSpPr>
            <p:nvPr/>
          </p:nvSpPr>
          <p:spPr bwMode="auto">
            <a:xfrm>
              <a:off x="614422" y="4452938"/>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B</a:t>
              </a:r>
            </a:p>
          </p:txBody>
        </p:sp>
        <p:sp>
          <p:nvSpPr>
            <p:cNvPr id="25647" name="Rectangle 47"/>
            <p:cNvSpPr>
              <a:spLocks noChangeArrowheads="1"/>
            </p:cNvSpPr>
            <p:nvPr/>
          </p:nvSpPr>
          <p:spPr bwMode="auto">
            <a:xfrm>
              <a:off x="3129022" y="38481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8" name="Text Box 48"/>
            <p:cNvSpPr txBox="1">
              <a:spLocks noChangeArrowheads="1"/>
            </p:cNvSpPr>
            <p:nvPr/>
          </p:nvSpPr>
          <p:spPr bwMode="auto">
            <a:xfrm>
              <a:off x="3205222" y="3917950"/>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C</a:t>
              </a:r>
            </a:p>
          </p:txBody>
        </p:sp>
        <p:sp>
          <p:nvSpPr>
            <p:cNvPr id="25649" name="Line 49"/>
            <p:cNvSpPr>
              <a:spLocks noChangeShapeType="1"/>
            </p:cNvSpPr>
            <p:nvPr/>
          </p:nvSpPr>
          <p:spPr bwMode="auto">
            <a:xfrm>
              <a:off x="1909822" y="3543300"/>
              <a:ext cx="1219200" cy="6096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50" name="Line 50"/>
            <p:cNvSpPr>
              <a:spLocks noChangeShapeType="1"/>
            </p:cNvSpPr>
            <p:nvPr/>
          </p:nvSpPr>
          <p:spPr bwMode="auto">
            <a:xfrm flipV="1">
              <a:off x="1909822" y="4305300"/>
              <a:ext cx="1219200" cy="381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grpSp>
      <p:sp>
        <p:nvSpPr>
          <p:cNvPr id="25659" name="Rectangle 59"/>
          <p:cNvSpPr>
            <a:spLocks noChangeArrowheads="1"/>
          </p:cNvSpPr>
          <p:nvPr/>
        </p:nvSpPr>
        <p:spPr bwMode="auto">
          <a:xfrm>
            <a:off x="439461" y="5342641"/>
            <a:ext cx="90945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dirty="0">
                <a:solidFill>
                  <a:srgbClr val="071D49"/>
                </a:solidFill>
                <a:latin typeface="Raleway" panose="020B0503030101060003" pitchFamily="34" charset="0"/>
                <a:cs typeface="Arial" panose="020B0604020202020204" pitchFamily="34" charset="0"/>
              </a:rPr>
              <a:t>Activities running in </a:t>
            </a:r>
            <a:r>
              <a:rPr lang="en-GB" altLang="en-US" sz="2800" b="1" dirty="0">
                <a:solidFill>
                  <a:srgbClr val="66A7DB"/>
                </a:solidFill>
                <a:latin typeface="Raleway" panose="020B0503030101060003" pitchFamily="34" charset="0"/>
                <a:cs typeface="Arial" panose="020B0604020202020204" pitchFamily="34" charset="0"/>
              </a:rPr>
              <a:t>parallel </a:t>
            </a:r>
            <a:r>
              <a:rPr lang="en-GB" altLang="en-US" sz="2800" dirty="0">
                <a:solidFill>
                  <a:srgbClr val="071D49"/>
                </a:solidFill>
                <a:latin typeface="Raleway" panose="020B0503030101060003" pitchFamily="34" charset="0"/>
                <a:cs typeface="Arial" panose="020B0604020202020204" pitchFamily="34" charset="0"/>
              </a:rPr>
              <a:t>are the norm in network diagrams: this reflects the reality of how projects actually proceed.  </a:t>
            </a:r>
          </a:p>
        </p:txBody>
      </p:sp>
    </p:spTree>
    <p:extLst>
      <p:ext uri="{BB962C8B-B14F-4D97-AF65-F5344CB8AC3E}">
        <p14:creationId xmlns:p14="http://schemas.microsoft.com/office/powerpoint/2010/main" val="23521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2565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344140" y="-48111"/>
            <a:ext cx="9690391" cy="962281"/>
          </a:xfrm>
        </p:spPr>
        <p:txBody>
          <a:bodyPr>
            <a:normAutofit/>
          </a:bodyPr>
          <a:lstStyle/>
          <a:p>
            <a:r>
              <a:rPr lang="en-GB" altLang="en-US" dirty="0"/>
              <a:t>Sketch the Network Diagram</a:t>
            </a:r>
            <a:endParaRPr lang="en-GB" dirty="0"/>
          </a:p>
        </p:txBody>
      </p:sp>
      <p:sp>
        <p:nvSpPr>
          <p:cNvPr id="7" name="Content Placeholder 6"/>
          <p:cNvSpPr>
            <a:spLocks noGrp="1"/>
          </p:cNvSpPr>
          <p:nvPr>
            <p:ph idx="1"/>
          </p:nvPr>
        </p:nvSpPr>
        <p:spPr>
          <a:xfrm>
            <a:off x="1580206" y="697100"/>
            <a:ext cx="7505921" cy="3656106"/>
          </a:xfrm>
        </p:spPr>
        <p:txBody>
          <a:bodyPr>
            <a:normAutofit/>
          </a:bodyPr>
          <a:lstStyle/>
          <a:p>
            <a:r>
              <a:rPr lang="en-GB" altLang="en-US" sz="2600" dirty="0"/>
              <a:t>Consider the office complex example. Below is a table of information received so far….</a:t>
            </a:r>
            <a:endParaRPr lang="en-GB" sz="2600" dirty="0"/>
          </a:p>
        </p:txBody>
      </p:sp>
      <p:sp>
        <p:nvSpPr>
          <p:cNvPr id="38920" name="Text Box 8"/>
          <p:cNvSpPr txBox="1">
            <a:spLocks noChangeArrowheads="1"/>
          </p:cNvSpPr>
          <p:nvPr/>
        </p:nvSpPr>
        <p:spPr bwMode="auto">
          <a:xfrm>
            <a:off x="6137687" y="1709917"/>
            <a:ext cx="4750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b="1" dirty="0">
                <a:solidFill>
                  <a:srgbClr val="023366"/>
                </a:solidFill>
                <a:latin typeface="Raleway" panose="020B0503030101060003" pitchFamily="34" charset="0"/>
                <a:cs typeface="Arial" panose="020B0604020202020204" pitchFamily="34" charset="0"/>
              </a:rPr>
              <a:t>Task: Can you sketch out the network?</a:t>
            </a:r>
          </a:p>
        </p:txBody>
      </p:sp>
      <p:graphicFrame>
        <p:nvGraphicFramePr>
          <p:cNvPr id="26" name="Table 25"/>
          <p:cNvGraphicFramePr>
            <a:graphicFrameLocks noGrp="1"/>
          </p:cNvGraphicFramePr>
          <p:nvPr/>
        </p:nvGraphicFramePr>
        <p:xfrm>
          <a:off x="741097" y="1569404"/>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886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344140" y="-48111"/>
            <a:ext cx="9690391" cy="962281"/>
          </a:xfrm>
        </p:spPr>
        <p:txBody>
          <a:bodyPr>
            <a:normAutofit/>
          </a:bodyPr>
          <a:lstStyle/>
          <a:p>
            <a:r>
              <a:rPr lang="en-GB" altLang="en-US" dirty="0"/>
              <a:t>Example of Sketched Network</a:t>
            </a:r>
            <a:endParaRPr lang="en-GB" dirty="0"/>
          </a:p>
        </p:txBody>
      </p:sp>
      <p:sp>
        <p:nvSpPr>
          <p:cNvPr id="7" name="Content Placeholder 6"/>
          <p:cNvSpPr>
            <a:spLocks noGrp="1"/>
          </p:cNvSpPr>
          <p:nvPr>
            <p:ph idx="1"/>
          </p:nvPr>
        </p:nvSpPr>
        <p:spPr>
          <a:xfrm>
            <a:off x="1580206" y="697100"/>
            <a:ext cx="7505921" cy="3656106"/>
          </a:xfrm>
        </p:spPr>
        <p:txBody>
          <a:bodyPr>
            <a:normAutofit/>
          </a:bodyPr>
          <a:lstStyle/>
          <a:p>
            <a:r>
              <a:rPr lang="en-GB" altLang="en-US" sz="2600" dirty="0"/>
              <a:t>Consider the office complex example. Below is a table of information received so far….</a:t>
            </a:r>
            <a:endParaRPr lang="en-GB" sz="2600" dirty="0"/>
          </a:p>
        </p:txBody>
      </p:sp>
      <p:sp>
        <p:nvSpPr>
          <p:cNvPr id="38920" name="Text Box 8"/>
          <p:cNvSpPr txBox="1">
            <a:spLocks noChangeArrowheads="1"/>
          </p:cNvSpPr>
          <p:nvPr/>
        </p:nvSpPr>
        <p:spPr bwMode="auto">
          <a:xfrm>
            <a:off x="6137687" y="1709917"/>
            <a:ext cx="4750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b="1" dirty="0">
                <a:solidFill>
                  <a:srgbClr val="023366"/>
                </a:solidFill>
                <a:latin typeface="Raleway" panose="020B0503030101060003" pitchFamily="34" charset="0"/>
                <a:cs typeface="Arial" panose="020B0604020202020204" pitchFamily="34" charset="0"/>
              </a:rPr>
              <a:t>Task: Can you sketch out the network?</a:t>
            </a:r>
          </a:p>
        </p:txBody>
      </p:sp>
      <p:graphicFrame>
        <p:nvGraphicFramePr>
          <p:cNvPr id="26" name="Table 25"/>
          <p:cNvGraphicFramePr>
            <a:graphicFrameLocks noGrp="1"/>
          </p:cNvGraphicFramePr>
          <p:nvPr/>
        </p:nvGraphicFramePr>
        <p:xfrm>
          <a:off x="715922" y="1537027"/>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grpSp>
        <p:nvGrpSpPr>
          <p:cNvPr id="39" name="Group 38" descr="A happens first, followed by B and C and so on.">
            <a:extLst>
              <a:ext uri="{FF2B5EF4-FFF2-40B4-BE49-F238E27FC236}">
                <a16:creationId xmlns:a16="http://schemas.microsoft.com/office/drawing/2014/main" id="{11669332-58EC-42D0-89FC-808034071166}"/>
              </a:ext>
            </a:extLst>
          </p:cNvPr>
          <p:cNvGrpSpPr/>
          <p:nvPr/>
        </p:nvGrpSpPr>
        <p:grpSpPr>
          <a:xfrm>
            <a:off x="6103716" y="2602184"/>
            <a:ext cx="5992892" cy="2572332"/>
            <a:chOff x="6103716" y="2602184"/>
            <a:chExt cx="5992892" cy="2572332"/>
          </a:xfrm>
        </p:grpSpPr>
        <p:sp>
          <p:nvSpPr>
            <p:cNvPr id="8" name="TextBox 7">
              <a:extLst>
                <a:ext uri="{FF2B5EF4-FFF2-40B4-BE49-F238E27FC236}">
                  <a16:creationId xmlns:a16="http://schemas.microsoft.com/office/drawing/2014/main" id="{A4897B2D-CC0A-407A-953C-8F9B932B00D6}"/>
                </a:ext>
              </a:extLst>
            </p:cNvPr>
            <p:cNvSpPr txBox="1"/>
            <p:nvPr/>
          </p:nvSpPr>
          <p:spPr>
            <a:xfrm>
              <a:off x="6103716" y="3351866"/>
              <a:ext cx="39305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A</a:t>
              </a:r>
            </a:p>
          </p:txBody>
        </p:sp>
        <p:sp>
          <p:nvSpPr>
            <p:cNvPr id="9" name="TextBox 8">
              <a:extLst>
                <a:ext uri="{FF2B5EF4-FFF2-40B4-BE49-F238E27FC236}">
                  <a16:creationId xmlns:a16="http://schemas.microsoft.com/office/drawing/2014/main" id="{B9FB4490-0D13-4496-9D72-45B3BB2F0D87}"/>
                </a:ext>
              </a:extLst>
            </p:cNvPr>
            <p:cNvSpPr txBox="1"/>
            <p:nvPr/>
          </p:nvSpPr>
          <p:spPr>
            <a:xfrm>
              <a:off x="6727987" y="2602184"/>
              <a:ext cx="380232"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B</a:t>
              </a:r>
            </a:p>
          </p:txBody>
        </p:sp>
        <p:sp>
          <p:nvSpPr>
            <p:cNvPr id="10" name="TextBox 9">
              <a:extLst>
                <a:ext uri="{FF2B5EF4-FFF2-40B4-BE49-F238E27FC236}">
                  <a16:creationId xmlns:a16="http://schemas.microsoft.com/office/drawing/2014/main" id="{C6155CED-CCED-460A-8340-D5F2090681EF}"/>
                </a:ext>
              </a:extLst>
            </p:cNvPr>
            <p:cNvSpPr txBox="1"/>
            <p:nvPr/>
          </p:nvSpPr>
          <p:spPr>
            <a:xfrm>
              <a:off x="6764261" y="3995353"/>
              <a:ext cx="37542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C</a:t>
              </a:r>
            </a:p>
          </p:txBody>
        </p:sp>
        <p:cxnSp>
          <p:nvCxnSpPr>
            <p:cNvPr id="11" name="Straight Arrow Connector 10">
              <a:extLst>
                <a:ext uri="{FF2B5EF4-FFF2-40B4-BE49-F238E27FC236}">
                  <a16:creationId xmlns:a16="http://schemas.microsoft.com/office/drawing/2014/main" id="{A05AD872-9C89-4CD7-8DE7-A3FF61B62042}"/>
                </a:ext>
              </a:extLst>
            </p:cNvPr>
            <p:cNvCxnSpPr>
              <a:stCxn id="8" idx="3"/>
              <a:endCxn id="9" idx="1"/>
            </p:cNvCxnSpPr>
            <p:nvPr/>
          </p:nvCxnSpPr>
          <p:spPr>
            <a:xfrm flipV="1">
              <a:off x="6496772" y="2863794"/>
              <a:ext cx="231215"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4A910C-5F65-408C-92AE-F06D1EB7CAB1}"/>
                </a:ext>
              </a:extLst>
            </p:cNvPr>
            <p:cNvCxnSpPr>
              <a:stCxn id="8" idx="3"/>
              <a:endCxn id="10" idx="1"/>
            </p:cNvCxnSpPr>
            <p:nvPr/>
          </p:nvCxnSpPr>
          <p:spPr>
            <a:xfrm>
              <a:off x="6496772" y="3613476"/>
              <a:ext cx="267489"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4E4473-91A6-42F6-B259-BF9C0531551A}"/>
                </a:ext>
              </a:extLst>
            </p:cNvPr>
            <p:cNvSpPr txBox="1"/>
            <p:nvPr/>
          </p:nvSpPr>
          <p:spPr>
            <a:xfrm>
              <a:off x="7363785" y="4012286"/>
              <a:ext cx="40588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D</a:t>
              </a:r>
            </a:p>
          </p:txBody>
        </p:sp>
        <p:sp>
          <p:nvSpPr>
            <p:cNvPr id="14" name="TextBox 13">
              <a:extLst>
                <a:ext uri="{FF2B5EF4-FFF2-40B4-BE49-F238E27FC236}">
                  <a16:creationId xmlns:a16="http://schemas.microsoft.com/office/drawing/2014/main" id="{049868EE-9968-405B-BE19-734359D37EE5}"/>
                </a:ext>
              </a:extLst>
            </p:cNvPr>
            <p:cNvSpPr txBox="1"/>
            <p:nvPr/>
          </p:nvSpPr>
          <p:spPr>
            <a:xfrm>
              <a:off x="7929699" y="4007809"/>
              <a:ext cx="35939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E</a:t>
              </a:r>
            </a:p>
          </p:txBody>
        </p:sp>
        <p:sp>
          <p:nvSpPr>
            <p:cNvPr id="15" name="TextBox 14">
              <a:extLst>
                <a:ext uri="{FF2B5EF4-FFF2-40B4-BE49-F238E27FC236}">
                  <a16:creationId xmlns:a16="http://schemas.microsoft.com/office/drawing/2014/main" id="{A353B47A-BCBA-4D6E-B26D-1A36A8AAC6C5}"/>
                </a:ext>
              </a:extLst>
            </p:cNvPr>
            <p:cNvSpPr txBox="1"/>
            <p:nvPr/>
          </p:nvSpPr>
          <p:spPr>
            <a:xfrm>
              <a:off x="8553970" y="3258127"/>
              <a:ext cx="335348"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L</a:t>
              </a:r>
            </a:p>
          </p:txBody>
        </p:sp>
        <p:sp>
          <p:nvSpPr>
            <p:cNvPr id="16" name="TextBox 15">
              <a:extLst>
                <a:ext uri="{FF2B5EF4-FFF2-40B4-BE49-F238E27FC236}">
                  <a16:creationId xmlns:a16="http://schemas.microsoft.com/office/drawing/2014/main" id="{24B0070D-0206-4E6C-B96A-D5763891ADC5}"/>
                </a:ext>
              </a:extLst>
            </p:cNvPr>
            <p:cNvSpPr txBox="1"/>
            <p:nvPr/>
          </p:nvSpPr>
          <p:spPr>
            <a:xfrm>
              <a:off x="8590244" y="4651296"/>
              <a:ext cx="41069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G</a:t>
              </a:r>
            </a:p>
          </p:txBody>
        </p:sp>
        <p:cxnSp>
          <p:nvCxnSpPr>
            <p:cNvPr id="17" name="Straight Arrow Connector 16">
              <a:extLst>
                <a:ext uri="{FF2B5EF4-FFF2-40B4-BE49-F238E27FC236}">
                  <a16:creationId xmlns:a16="http://schemas.microsoft.com/office/drawing/2014/main" id="{BCB9B51A-65F9-491D-9B53-15A2B4EBD9B3}"/>
                </a:ext>
              </a:extLst>
            </p:cNvPr>
            <p:cNvCxnSpPr>
              <a:stCxn id="14" idx="3"/>
              <a:endCxn id="15" idx="1"/>
            </p:cNvCxnSpPr>
            <p:nvPr/>
          </p:nvCxnSpPr>
          <p:spPr>
            <a:xfrm flipV="1">
              <a:off x="8289093" y="3519737"/>
              <a:ext cx="264877"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CF0845B-E80D-4EB3-8C9B-7F87B8B22F5D}"/>
                </a:ext>
              </a:extLst>
            </p:cNvPr>
            <p:cNvCxnSpPr>
              <a:stCxn id="14" idx="3"/>
              <a:endCxn id="16" idx="1"/>
            </p:cNvCxnSpPr>
            <p:nvPr/>
          </p:nvCxnSpPr>
          <p:spPr>
            <a:xfrm>
              <a:off x="8289093" y="4269419"/>
              <a:ext cx="301151"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4B38F0-ACC8-438D-87DC-8071C9AD993B}"/>
                </a:ext>
              </a:extLst>
            </p:cNvPr>
            <p:cNvCxnSpPr>
              <a:stCxn id="10" idx="3"/>
              <a:endCxn id="13" idx="1"/>
            </p:cNvCxnSpPr>
            <p:nvPr/>
          </p:nvCxnSpPr>
          <p:spPr>
            <a:xfrm>
              <a:off x="7139685" y="4256963"/>
              <a:ext cx="224100" cy="1693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569C18-B016-49E9-9853-2E502AD28ED4}"/>
                </a:ext>
              </a:extLst>
            </p:cNvPr>
            <p:cNvCxnSpPr>
              <a:stCxn id="13" idx="3"/>
              <a:endCxn id="14" idx="1"/>
            </p:cNvCxnSpPr>
            <p:nvPr/>
          </p:nvCxnSpPr>
          <p:spPr>
            <a:xfrm flipV="1">
              <a:off x="7769665" y="4269419"/>
              <a:ext cx="160034" cy="44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D970F6-A5F6-43FA-ABBD-882390B1946E}"/>
                </a:ext>
              </a:extLst>
            </p:cNvPr>
            <p:cNvSpPr txBox="1"/>
            <p:nvPr/>
          </p:nvSpPr>
          <p:spPr>
            <a:xfrm>
              <a:off x="9876563" y="3196549"/>
              <a:ext cx="34977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F</a:t>
              </a:r>
            </a:p>
          </p:txBody>
        </p:sp>
        <p:sp>
          <p:nvSpPr>
            <p:cNvPr id="22" name="TextBox 21">
              <a:extLst>
                <a:ext uri="{FF2B5EF4-FFF2-40B4-BE49-F238E27FC236}">
                  <a16:creationId xmlns:a16="http://schemas.microsoft.com/office/drawing/2014/main" id="{BB63A7E7-5056-4C36-8857-D5C3C73928EB}"/>
                </a:ext>
              </a:extLst>
            </p:cNvPr>
            <p:cNvSpPr txBox="1"/>
            <p:nvPr/>
          </p:nvSpPr>
          <p:spPr>
            <a:xfrm>
              <a:off x="9912837" y="4589718"/>
              <a:ext cx="29848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J</a:t>
              </a:r>
            </a:p>
          </p:txBody>
        </p:sp>
        <p:cxnSp>
          <p:nvCxnSpPr>
            <p:cNvPr id="23" name="Straight Arrow Connector 22">
              <a:extLst>
                <a:ext uri="{FF2B5EF4-FFF2-40B4-BE49-F238E27FC236}">
                  <a16:creationId xmlns:a16="http://schemas.microsoft.com/office/drawing/2014/main" id="{531A219D-87FB-404D-860A-A6D6A4912552}"/>
                </a:ext>
              </a:extLst>
            </p:cNvPr>
            <p:cNvCxnSpPr>
              <a:endCxn id="21" idx="1"/>
            </p:cNvCxnSpPr>
            <p:nvPr/>
          </p:nvCxnSpPr>
          <p:spPr>
            <a:xfrm flipV="1">
              <a:off x="9645348" y="3458159"/>
              <a:ext cx="231215"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AA533F-D0C9-4538-8686-7B3AD763870C}"/>
                </a:ext>
              </a:extLst>
            </p:cNvPr>
            <p:cNvCxnSpPr>
              <a:endCxn id="22" idx="1"/>
            </p:cNvCxnSpPr>
            <p:nvPr/>
          </p:nvCxnSpPr>
          <p:spPr>
            <a:xfrm>
              <a:off x="9645348" y="4207841"/>
              <a:ext cx="267489"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B8D26D9-7CCB-4EC1-89B0-E80D24C24477}"/>
                </a:ext>
              </a:extLst>
            </p:cNvPr>
            <p:cNvSpPr txBox="1"/>
            <p:nvPr/>
          </p:nvSpPr>
          <p:spPr>
            <a:xfrm>
              <a:off x="10512361" y="4606651"/>
              <a:ext cx="37061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K</a:t>
              </a:r>
            </a:p>
          </p:txBody>
        </p:sp>
        <p:cxnSp>
          <p:nvCxnSpPr>
            <p:cNvPr id="27" name="Straight Arrow Connector 26">
              <a:extLst>
                <a:ext uri="{FF2B5EF4-FFF2-40B4-BE49-F238E27FC236}">
                  <a16:creationId xmlns:a16="http://schemas.microsoft.com/office/drawing/2014/main" id="{C450D4B2-FC6B-45C5-9B1C-6BD64B9D0DCF}"/>
                </a:ext>
              </a:extLst>
            </p:cNvPr>
            <p:cNvCxnSpPr>
              <a:stCxn id="22" idx="3"/>
              <a:endCxn id="25" idx="1"/>
            </p:cNvCxnSpPr>
            <p:nvPr/>
          </p:nvCxnSpPr>
          <p:spPr>
            <a:xfrm>
              <a:off x="10211317" y="4851328"/>
              <a:ext cx="301044" cy="1693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DA7E1A1-05FD-4CB9-AB1F-A7A558D00B79}"/>
                </a:ext>
              </a:extLst>
            </p:cNvPr>
            <p:cNvSpPr txBox="1"/>
            <p:nvPr/>
          </p:nvSpPr>
          <p:spPr>
            <a:xfrm>
              <a:off x="9234658" y="3946231"/>
              <a:ext cx="40908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H</a:t>
              </a:r>
            </a:p>
          </p:txBody>
        </p:sp>
        <p:cxnSp>
          <p:nvCxnSpPr>
            <p:cNvPr id="29" name="Straight Arrow Connector 28">
              <a:extLst>
                <a:ext uri="{FF2B5EF4-FFF2-40B4-BE49-F238E27FC236}">
                  <a16:creationId xmlns:a16="http://schemas.microsoft.com/office/drawing/2014/main" id="{15C27EA6-19AC-4D91-95B8-8C0D2FD5DAA8}"/>
                </a:ext>
              </a:extLst>
            </p:cNvPr>
            <p:cNvCxnSpPr>
              <a:stCxn id="16" idx="3"/>
              <a:endCxn id="28" idx="1"/>
            </p:cNvCxnSpPr>
            <p:nvPr/>
          </p:nvCxnSpPr>
          <p:spPr>
            <a:xfrm flipV="1">
              <a:off x="9000934" y="4207841"/>
              <a:ext cx="233724" cy="70506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F486025-1531-414C-B063-4246E77B25D9}"/>
                </a:ext>
              </a:extLst>
            </p:cNvPr>
            <p:cNvCxnSpPr>
              <a:stCxn id="15" idx="3"/>
              <a:endCxn id="28" idx="1"/>
            </p:cNvCxnSpPr>
            <p:nvPr/>
          </p:nvCxnSpPr>
          <p:spPr>
            <a:xfrm>
              <a:off x="8889318" y="3519737"/>
              <a:ext cx="345340" cy="688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47C078E-8FFC-443D-B9EB-486B20B9E957}"/>
                </a:ext>
              </a:extLst>
            </p:cNvPr>
            <p:cNvSpPr txBox="1"/>
            <p:nvPr/>
          </p:nvSpPr>
          <p:spPr>
            <a:xfrm>
              <a:off x="11042034" y="3207817"/>
              <a:ext cx="37061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800" dirty="0">
                  <a:solidFill>
                    <a:srgbClr val="071D49"/>
                  </a:solidFill>
                </a:rPr>
                <a:t>I</a:t>
              </a:r>
            </a:p>
          </p:txBody>
        </p:sp>
        <p:cxnSp>
          <p:nvCxnSpPr>
            <p:cNvPr id="32" name="Straight Arrow Connector 31">
              <a:extLst>
                <a:ext uri="{FF2B5EF4-FFF2-40B4-BE49-F238E27FC236}">
                  <a16:creationId xmlns:a16="http://schemas.microsoft.com/office/drawing/2014/main" id="{2DC9DE23-7AD9-484D-9C04-8E6874F3797E}"/>
                </a:ext>
              </a:extLst>
            </p:cNvPr>
            <p:cNvCxnSpPr>
              <a:stCxn id="21" idx="3"/>
              <a:endCxn id="31" idx="1"/>
            </p:cNvCxnSpPr>
            <p:nvPr/>
          </p:nvCxnSpPr>
          <p:spPr>
            <a:xfrm>
              <a:off x="10226339" y="3458159"/>
              <a:ext cx="815695" cy="1126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7F79F7-575A-44A5-9328-A47C7649FD83}"/>
                </a:ext>
              </a:extLst>
            </p:cNvPr>
            <p:cNvSpPr txBox="1"/>
            <p:nvPr/>
          </p:nvSpPr>
          <p:spPr>
            <a:xfrm>
              <a:off x="11604165" y="3213482"/>
              <a:ext cx="492443"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M</a:t>
              </a:r>
            </a:p>
          </p:txBody>
        </p:sp>
        <p:cxnSp>
          <p:nvCxnSpPr>
            <p:cNvPr id="34" name="Straight Arrow Connector 33">
              <a:extLst>
                <a:ext uri="{FF2B5EF4-FFF2-40B4-BE49-F238E27FC236}">
                  <a16:creationId xmlns:a16="http://schemas.microsoft.com/office/drawing/2014/main" id="{46B338E6-69A4-4775-AD62-808B5EBA4700}"/>
                </a:ext>
              </a:extLst>
            </p:cNvPr>
            <p:cNvCxnSpPr/>
            <p:nvPr/>
          </p:nvCxnSpPr>
          <p:spPr>
            <a:xfrm flipV="1">
              <a:off x="10882975" y="3519737"/>
              <a:ext cx="159059" cy="139883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8F09274-C2A3-4EBD-B20B-97F0A8587959}"/>
                </a:ext>
              </a:extLst>
            </p:cNvPr>
            <p:cNvCxnSpPr>
              <a:stCxn id="31" idx="3"/>
              <a:endCxn id="33" idx="1"/>
            </p:cNvCxnSpPr>
            <p:nvPr/>
          </p:nvCxnSpPr>
          <p:spPr>
            <a:xfrm>
              <a:off x="11412648" y="3469427"/>
              <a:ext cx="191517" cy="566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639CCD29-C6AB-418D-B843-194890B66B1E}"/>
                </a:ext>
              </a:extLst>
            </p:cNvPr>
            <p:cNvCxnSpPr>
              <a:stCxn id="9" idx="3"/>
              <a:endCxn id="31" idx="1"/>
            </p:cNvCxnSpPr>
            <p:nvPr/>
          </p:nvCxnSpPr>
          <p:spPr>
            <a:xfrm>
              <a:off x="7108219" y="2863794"/>
              <a:ext cx="3933815" cy="605633"/>
            </a:xfrm>
            <a:prstGeom prst="bentConnector3">
              <a:avLst>
                <a:gd name="adj1" fmla="val 9060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07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6401" y="-38349"/>
            <a:ext cx="9690391" cy="962281"/>
          </a:xfrm>
        </p:spPr>
        <p:txBody>
          <a:bodyPr>
            <a:normAutofit/>
          </a:bodyPr>
          <a:lstStyle/>
          <a:p>
            <a:r>
              <a:rPr lang="en-GB" altLang="en-US" dirty="0"/>
              <a:t>Naming conventions</a:t>
            </a:r>
            <a:endParaRPr lang="en-GB" dirty="0"/>
          </a:p>
        </p:txBody>
      </p:sp>
      <p:sp>
        <p:nvSpPr>
          <p:cNvPr id="7" name="Content Placeholder 6"/>
          <p:cNvSpPr>
            <a:spLocks noGrp="1"/>
          </p:cNvSpPr>
          <p:nvPr>
            <p:ph idx="1"/>
          </p:nvPr>
        </p:nvSpPr>
        <p:spPr>
          <a:xfrm>
            <a:off x="1875721" y="794268"/>
            <a:ext cx="10214557" cy="3656106"/>
          </a:xfrm>
        </p:spPr>
        <p:txBody>
          <a:bodyPr>
            <a:normAutofit/>
          </a:bodyPr>
          <a:lstStyle/>
          <a:p>
            <a:r>
              <a:rPr lang="en-GB" sz="2800" dirty="0"/>
              <a:t>Same data:</a:t>
            </a:r>
          </a:p>
        </p:txBody>
      </p:sp>
      <p:sp>
        <p:nvSpPr>
          <p:cNvPr id="38920" name="Text Box 8"/>
          <p:cNvSpPr txBox="1">
            <a:spLocks noChangeArrowheads="1"/>
          </p:cNvSpPr>
          <p:nvPr/>
        </p:nvSpPr>
        <p:spPr bwMode="auto">
          <a:xfrm>
            <a:off x="6211642" y="1299518"/>
            <a:ext cx="47500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400" dirty="0">
                <a:solidFill>
                  <a:srgbClr val="023366"/>
                </a:solidFill>
                <a:latin typeface="Raleway" panose="020B0503030101060003" pitchFamily="34" charset="0"/>
                <a:cs typeface="Arial" panose="020B0604020202020204" pitchFamily="34" charset="0"/>
              </a:rPr>
              <a:t>The first thing to do is to construct the network diagram</a:t>
            </a:r>
          </a:p>
          <a:p>
            <a:pPr>
              <a:defRPr/>
            </a:pPr>
            <a:endParaRPr lang="en-GB" altLang="en-US" sz="2400" dirty="0">
              <a:solidFill>
                <a:srgbClr val="023366"/>
              </a:solidFill>
              <a:latin typeface="Raleway" panose="020B0503030101060003" pitchFamily="34" charset="0"/>
              <a:cs typeface="Arial" panose="020B0604020202020204" pitchFamily="34" charset="0"/>
            </a:endParaRPr>
          </a:p>
          <a:p>
            <a:pPr>
              <a:defRPr/>
            </a:pPr>
            <a:r>
              <a:rPr lang="en-GB" altLang="en-US" sz="2400" dirty="0">
                <a:solidFill>
                  <a:srgbClr val="023366"/>
                </a:solidFill>
                <a:latin typeface="Raleway" panose="020B0503030101060003" pitchFamily="34" charset="0"/>
                <a:cs typeface="Arial" panose="020B0604020202020204" pitchFamily="34" charset="0"/>
              </a:rPr>
              <a:t>Naming Convention For Nodes</a:t>
            </a:r>
          </a:p>
          <a:p>
            <a:pPr eaLnBrk="1" hangingPunct="1">
              <a:defRPr/>
            </a:pPr>
            <a:endParaRPr lang="en-GB" altLang="en-US" sz="2400" dirty="0">
              <a:solidFill>
                <a:srgbClr val="023366"/>
              </a:solidFill>
              <a:latin typeface="Raleway" panose="020B0503030101060003" pitchFamily="34" charset="0"/>
              <a:cs typeface="Arial" panose="020B0604020202020204" pitchFamily="34" charset="0"/>
            </a:endParaRPr>
          </a:p>
        </p:txBody>
      </p:sp>
      <p:sp>
        <p:nvSpPr>
          <p:cNvPr id="38927" name="Text Box 15"/>
          <p:cNvSpPr txBox="1">
            <a:spLocks noChangeArrowheads="1"/>
          </p:cNvSpPr>
          <p:nvPr/>
        </p:nvSpPr>
        <p:spPr bwMode="auto">
          <a:xfrm>
            <a:off x="7791450" y="5600568"/>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dirty="0">
                <a:solidFill>
                  <a:srgbClr val="023366"/>
                </a:solidFill>
                <a:latin typeface="Raleway" panose="020B0503030101060003" pitchFamily="34" charset="0"/>
              </a:rPr>
              <a:t>Latest Finish Time</a:t>
            </a:r>
          </a:p>
        </p:txBody>
      </p:sp>
      <p:sp>
        <p:nvSpPr>
          <p:cNvPr id="38928" name="Text Box 16"/>
          <p:cNvSpPr txBox="1">
            <a:spLocks noChangeArrowheads="1"/>
          </p:cNvSpPr>
          <p:nvPr/>
        </p:nvSpPr>
        <p:spPr bwMode="auto">
          <a:xfrm>
            <a:off x="7325869" y="4074981"/>
            <a:ext cx="1141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Duration</a:t>
            </a:r>
          </a:p>
        </p:txBody>
      </p:sp>
      <p:sp>
        <p:nvSpPr>
          <p:cNvPr id="38929" name="Text Box 17"/>
          <p:cNvSpPr txBox="1">
            <a:spLocks noChangeArrowheads="1"/>
          </p:cNvSpPr>
          <p:nvPr/>
        </p:nvSpPr>
        <p:spPr bwMode="auto">
          <a:xfrm>
            <a:off x="6107462" y="3033709"/>
            <a:ext cx="2228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dirty="0">
                <a:solidFill>
                  <a:srgbClr val="023366"/>
                </a:solidFill>
                <a:latin typeface="Raleway" panose="020B0503030101060003" pitchFamily="34" charset="0"/>
              </a:rPr>
              <a:t>Earliest Start Time</a:t>
            </a:r>
          </a:p>
        </p:txBody>
      </p:sp>
      <p:sp>
        <p:nvSpPr>
          <p:cNvPr id="38932" name="Line 20">
            <a:extLst>
              <a:ext uri="{C183D7F6-B498-43B3-948B-1728B52AA6E4}">
                <adec:decorative xmlns:adec="http://schemas.microsoft.com/office/drawing/2017/decorative" val="1"/>
              </a:ext>
            </a:extLst>
          </p:cNvPr>
          <p:cNvSpPr>
            <a:spLocks noChangeShapeType="1"/>
          </p:cNvSpPr>
          <p:nvPr/>
        </p:nvSpPr>
        <p:spPr bwMode="auto">
          <a:xfrm flipV="1">
            <a:off x="8964592" y="5083834"/>
            <a:ext cx="607931" cy="581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solidFill>
                <a:srgbClr val="023366"/>
              </a:solidFill>
              <a:latin typeface="Raleway" panose="020B0503030101060003" pitchFamily="34" charset="0"/>
            </a:endParaRPr>
          </a:p>
        </p:txBody>
      </p:sp>
      <p:sp>
        <p:nvSpPr>
          <p:cNvPr id="38935" name="Line 23">
            <a:extLst>
              <a:ext uri="{C183D7F6-B498-43B3-948B-1728B52AA6E4}">
                <adec:decorative xmlns:adec="http://schemas.microsoft.com/office/drawing/2017/decorative" val="1"/>
              </a:ext>
            </a:extLst>
          </p:cNvPr>
          <p:cNvSpPr>
            <a:spLocks noChangeShapeType="1"/>
          </p:cNvSpPr>
          <p:nvPr/>
        </p:nvSpPr>
        <p:spPr bwMode="auto">
          <a:xfrm>
            <a:off x="6678169" y="3374893"/>
            <a:ext cx="647700" cy="3771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solidFill>
                <a:srgbClr val="023366"/>
              </a:solidFill>
              <a:latin typeface="Raleway" panose="020B0503030101060003" pitchFamily="34" charset="0"/>
            </a:endParaRPr>
          </a:p>
        </p:txBody>
      </p:sp>
      <p:graphicFrame>
        <p:nvGraphicFramePr>
          <p:cNvPr id="23" name="Table 22"/>
          <p:cNvGraphicFramePr>
            <a:graphicFrameLocks noGrp="1"/>
          </p:cNvGraphicFramePr>
          <p:nvPr/>
        </p:nvGraphicFramePr>
        <p:xfrm>
          <a:off x="7341126" y="3432837"/>
          <a:ext cx="2991021" cy="1651000"/>
        </p:xfrm>
        <a:graphic>
          <a:graphicData uri="http://schemas.openxmlformats.org/drawingml/2006/table">
            <a:tbl>
              <a:tblPr firstRow="1" bandRow="1">
                <a:tableStyleId>{5C22544A-7EE6-4342-B048-85BDC9FD1C3A}</a:tableStyleId>
              </a:tblPr>
              <a:tblGrid>
                <a:gridCol w="997007">
                  <a:extLst>
                    <a:ext uri="{9D8B030D-6E8A-4147-A177-3AD203B41FA5}">
                      <a16:colId xmlns:a16="http://schemas.microsoft.com/office/drawing/2014/main" val="20000"/>
                    </a:ext>
                  </a:extLst>
                </a:gridCol>
                <a:gridCol w="997007">
                  <a:extLst>
                    <a:ext uri="{9D8B030D-6E8A-4147-A177-3AD203B41FA5}">
                      <a16:colId xmlns:a16="http://schemas.microsoft.com/office/drawing/2014/main" val="20001"/>
                    </a:ext>
                  </a:extLst>
                </a:gridCol>
                <a:gridCol w="997007">
                  <a:extLst>
                    <a:ext uri="{9D8B030D-6E8A-4147-A177-3AD203B41FA5}">
                      <a16:colId xmlns:a16="http://schemas.microsoft.com/office/drawing/2014/main" val="20002"/>
                    </a:ext>
                  </a:extLst>
                </a:gridCol>
              </a:tblGrid>
              <a:tr h="370840">
                <a:tc>
                  <a:txBody>
                    <a:bodyPr/>
                    <a:lstStyle/>
                    <a:p>
                      <a:endParaRPr lang="en-GB" b="0" dirty="0">
                        <a:solidFill>
                          <a:schemeClr val="tx1"/>
                        </a:solidFill>
                      </a:endParaRPr>
                    </a:p>
                    <a:p>
                      <a:r>
                        <a:rPr lang="en-GB"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gridSpan="3">
                  <a:txBody>
                    <a:bodyPr/>
                    <a:lstStyle/>
                    <a:p>
                      <a:pPr algn="ctr"/>
                      <a:r>
                        <a:rPr lang="en-GB" b="0" dirty="0">
                          <a:solidFill>
                            <a:schemeClr val="tx1"/>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endParaRPr lang="en-GB" b="0" dirty="0">
                        <a:solidFill>
                          <a:schemeClr val="tx1"/>
                        </a:solidFill>
                      </a:endParaRPr>
                    </a:p>
                    <a:p>
                      <a:r>
                        <a:rPr lang="en-GB"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6" name="Table 25"/>
          <p:cNvGraphicFramePr>
            <a:graphicFrameLocks noGrp="1"/>
          </p:cNvGraphicFramePr>
          <p:nvPr/>
        </p:nvGraphicFramePr>
        <p:xfrm>
          <a:off x="797719" y="1299518"/>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9379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39" y="61913"/>
            <a:ext cx="7550348" cy="1325562"/>
          </a:xfrm>
        </p:spPr>
        <p:txBody>
          <a:bodyPr>
            <a:noAutofit/>
          </a:bodyPr>
          <a:lstStyle/>
          <a:p>
            <a:r>
              <a:rPr lang="en-GB" altLang="en-US" sz="2800" dirty="0"/>
              <a:t>The network diagram (with no information) – Recommended – use the “Follow along New Office Complex Network Diagram</a:t>
            </a:r>
            <a:endParaRPr lang="en-GB" sz="2800" dirty="0"/>
          </a:p>
        </p:txBody>
      </p:sp>
      <p:sp>
        <p:nvSpPr>
          <p:cNvPr id="3" name="Content Placeholder 2"/>
          <p:cNvSpPr>
            <a:spLocks noGrp="1"/>
          </p:cNvSpPr>
          <p:nvPr>
            <p:ph idx="1"/>
          </p:nvPr>
        </p:nvSpPr>
        <p:spPr>
          <a:xfrm>
            <a:off x="1" y="5435249"/>
            <a:ext cx="5667182" cy="1209394"/>
          </a:xfrm>
        </p:spPr>
        <p:txBody>
          <a:bodyPr>
            <a:noAutofit/>
          </a:bodyPr>
          <a:lstStyle/>
          <a:p>
            <a:r>
              <a:rPr lang="en-GB" altLang="en-US" sz="2200" dirty="0"/>
              <a:t>From the network the order of activities can be identified (by each letter) and the associated duration of each activity</a:t>
            </a:r>
          </a:p>
          <a:p>
            <a:r>
              <a:rPr lang="en-GB" sz="2200" dirty="0"/>
              <a:t>Add the durations</a:t>
            </a: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703293" y="4303765"/>
            <a:ext cx="51548" cy="10301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1145795" y="3936692"/>
            <a:ext cx="197680" cy="1043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488701"/>
            <a:ext cx="146752" cy="18078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1" name="Rectangle 45">
            <a:extLst>
              <a:ext uri="{C183D7F6-B498-43B3-948B-1728B52AA6E4}">
                <adec:decorative xmlns:adec="http://schemas.microsoft.com/office/drawing/2017/decorative" val="1"/>
              </a:ext>
            </a:extLst>
          </p:cNvPr>
          <p:cNvSpPr>
            <a:spLocks noChangeArrowheads="1"/>
          </p:cNvSpPr>
          <p:nvPr/>
        </p:nvSpPr>
        <p:spPr bwMode="auto">
          <a:xfrm>
            <a:off x="6755362" y="2930217"/>
            <a:ext cx="279244"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58353" y="2389897"/>
            <a:ext cx="240523" cy="9120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242052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7932" y="179515"/>
            <a:ext cx="10214557" cy="962281"/>
          </a:xfrm>
        </p:spPr>
        <p:txBody>
          <a:bodyPr/>
          <a:lstStyle/>
          <a:p>
            <a:r>
              <a:rPr lang="en-GB" altLang="en-US" dirty="0"/>
              <a:t>Durations added</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Durations added into top middle box</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703293" y="4303765"/>
            <a:ext cx="51548" cy="10301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1145795" y="3936692"/>
            <a:ext cx="197680" cy="1043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116310" y="2583613"/>
            <a:ext cx="96651" cy="1712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1" name="Rectangle 45">
            <a:extLst>
              <a:ext uri="{C183D7F6-B498-43B3-948B-1728B52AA6E4}">
                <adec:decorative xmlns:adec="http://schemas.microsoft.com/office/drawing/2017/decorative" val="1"/>
              </a:ext>
            </a:extLst>
          </p:cNvPr>
          <p:cNvSpPr>
            <a:spLocks noChangeArrowheads="1"/>
          </p:cNvSpPr>
          <p:nvPr/>
        </p:nvSpPr>
        <p:spPr bwMode="auto">
          <a:xfrm>
            <a:off x="6755362" y="2930217"/>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a:extLst>
              <a:ext uri="{C183D7F6-B498-43B3-948B-1728B52AA6E4}">
                <adec:decorative xmlns:adec="http://schemas.microsoft.com/office/drawing/2017/decorative" val="1"/>
              </a:ext>
            </a:extLst>
          </p:cNvPr>
          <p:cNvGraphicFramePr>
            <a:graphicFrameLocks noGrp="1"/>
          </p:cNvGraphicFramePr>
          <p:nvPr/>
        </p:nvGraphicFramePr>
        <p:xfrm>
          <a:off x="864781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197275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03FC-0B26-4B85-A6EC-74E47F185F9A}"/>
              </a:ext>
            </a:extLst>
          </p:cNvPr>
          <p:cNvSpPr>
            <a:spLocks noGrp="1"/>
          </p:cNvSpPr>
          <p:nvPr>
            <p:ph type="ctrTitle"/>
          </p:nvPr>
        </p:nvSpPr>
        <p:spPr/>
        <p:txBody>
          <a:bodyPr/>
          <a:lstStyle/>
          <a:p>
            <a:r>
              <a:rPr lang="en-TT" dirty="0"/>
              <a:t>Forward Pass</a:t>
            </a:r>
          </a:p>
        </p:txBody>
      </p:sp>
      <p:sp>
        <p:nvSpPr>
          <p:cNvPr id="3" name="Subtitle 2">
            <a:extLst>
              <a:ext uri="{FF2B5EF4-FFF2-40B4-BE49-F238E27FC236}">
                <a16:creationId xmlns:a16="http://schemas.microsoft.com/office/drawing/2014/main" id="{F76D88F4-685B-4FF7-9610-6B3ED33FDF6C}"/>
              </a:ext>
            </a:extLst>
          </p:cNvPr>
          <p:cNvSpPr>
            <a:spLocks noGrp="1"/>
          </p:cNvSpPr>
          <p:nvPr>
            <p:ph type="subTitle" idx="1"/>
          </p:nvPr>
        </p:nvSpPr>
        <p:spPr/>
        <p:txBody>
          <a:bodyPr/>
          <a:lstStyle/>
          <a:p>
            <a:r>
              <a:rPr lang="en-TT" dirty="0"/>
              <a:t>Calculating EST and EFT</a:t>
            </a:r>
          </a:p>
        </p:txBody>
      </p:sp>
    </p:spTree>
    <p:extLst>
      <p:ext uri="{BB962C8B-B14F-4D97-AF65-F5344CB8AC3E}">
        <p14:creationId xmlns:p14="http://schemas.microsoft.com/office/powerpoint/2010/main" val="41001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8CD90258-FB89-49E0-A05F-FEE8D177134C}"/>
                  </a:ext>
                </a:extLst>
              </p:cNvPr>
              <p:cNvGraphicFramePr>
                <a:graphicFrameLocks noChangeAspect="1"/>
              </p:cNvGraphicFramePr>
              <p:nvPr>
                <p:extLst>
                  <p:ext uri="{D42A27DB-BD31-4B8C-83A1-F6EECF244321}">
                    <p14:modId xmlns:p14="http://schemas.microsoft.com/office/powerpoint/2010/main" val="2141862773"/>
                  </p:ext>
                </p:extLst>
              </p:nvPr>
            </p:nvGraphicFramePr>
            <p:xfrm>
              <a:off x="1212574" y="1391477"/>
              <a:ext cx="9621078" cy="4746855"/>
            </p:xfrm>
            <a:graphic>
              <a:graphicData uri="http://schemas.microsoft.com/office/powerpoint/2016/summaryzoom">
                <psuz:summaryZm>
                  <psuz:summaryZmObj sectionId="{94731FD4-1E82-464E-B81C-E83CFACB8049}">
                    <psuz:zmPr id="{37D88CD5-2561-4BA0-9D0F-BD479576EAC1}" transitionDur="1000">
                      <p166:blipFill xmlns:p166="http://schemas.microsoft.com/office/powerpoint/2016/6/main">
                        <a:blip r:embed="rId2"/>
                        <a:stretch>
                          <a:fillRect/>
                        </a:stretch>
                      </p166:blipFill>
                      <p166:spPr xmlns:p166="http://schemas.microsoft.com/office/powerpoint/2016/6/main">
                        <a:xfrm>
                          <a:off x="918118" y="142405"/>
                          <a:ext cx="2531656" cy="1424057"/>
                        </a:xfrm>
                        <a:prstGeom prst="rect">
                          <a:avLst/>
                        </a:prstGeom>
                        <a:ln w="3175">
                          <a:solidFill>
                            <a:schemeClr val="accent2"/>
                          </a:solidFill>
                        </a:ln>
                      </p166:spPr>
                    </psuz:zmPr>
                  </psuz:summaryZmObj>
                  <psuz:summaryZmObj sectionId="{B44A2C66-B174-4F8D-B02E-92B4BD0C9517}">
                    <psuz:zmPr id="{0D411255-E662-43DD-B222-58A7581662DE}" transitionDur="1000">
                      <p166:blipFill xmlns:p166="http://schemas.microsoft.com/office/powerpoint/2016/6/main">
                        <a:blip r:embed="rId3"/>
                        <a:stretch>
                          <a:fillRect/>
                        </a:stretch>
                      </p166:blipFill>
                      <p166:spPr xmlns:p166="http://schemas.microsoft.com/office/powerpoint/2016/6/main">
                        <a:xfrm>
                          <a:off x="3544711" y="142405"/>
                          <a:ext cx="2531656" cy="1424057"/>
                        </a:xfrm>
                        <a:prstGeom prst="rect">
                          <a:avLst/>
                        </a:prstGeom>
                        <a:ln w="3175">
                          <a:solidFill>
                            <a:schemeClr val="accent2"/>
                          </a:solidFill>
                        </a:ln>
                      </p166:spPr>
                    </psuz:zmPr>
                  </psuz:summaryZmObj>
                  <psuz:summaryZmObj sectionId="{B8565832-B78D-452A-879F-54E5B78A5E8A}">
                    <psuz:zmPr id="{D51B2B44-D05B-4942-A02C-8008672154B0}" transitionDur="1000">
                      <p166:blipFill xmlns:p166="http://schemas.microsoft.com/office/powerpoint/2016/6/main">
                        <a:blip r:embed="rId4"/>
                        <a:stretch>
                          <a:fillRect/>
                        </a:stretch>
                      </p166:blipFill>
                      <p166:spPr xmlns:p166="http://schemas.microsoft.com/office/powerpoint/2016/6/main">
                        <a:xfrm>
                          <a:off x="6171304" y="142405"/>
                          <a:ext cx="2531656" cy="1424057"/>
                        </a:xfrm>
                        <a:prstGeom prst="rect">
                          <a:avLst/>
                        </a:prstGeom>
                        <a:ln w="3175">
                          <a:solidFill>
                            <a:schemeClr val="accent2"/>
                          </a:solidFill>
                        </a:ln>
                      </p166:spPr>
                    </psuz:zmPr>
                  </psuz:summaryZmObj>
                  <psuz:summaryZmObj sectionId="{AD8F9F4C-09C7-4F47-B539-1A793997ADE4}">
                    <psuz:zmPr id="{4048FD67-4577-4467-9B54-FC43D1B6A3BB}" transitionDur="1000">
                      <p166:blipFill xmlns:p166="http://schemas.microsoft.com/office/powerpoint/2016/6/main">
                        <a:blip r:embed="rId5"/>
                        <a:stretch>
                          <a:fillRect/>
                        </a:stretch>
                      </p166:blipFill>
                      <p166:spPr xmlns:p166="http://schemas.microsoft.com/office/powerpoint/2016/6/main">
                        <a:xfrm>
                          <a:off x="918118" y="1661399"/>
                          <a:ext cx="2531656" cy="1424057"/>
                        </a:xfrm>
                        <a:prstGeom prst="rect">
                          <a:avLst/>
                        </a:prstGeom>
                        <a:ln w="3175">
                          <a:solidFill>
                            <a:schemeClr val="accent2"/>
                          </a:solidFill>
                        </a:ln>
                      </p166:spPr>
                    </psuz:zmPr>
                  </psuz:summaryZmObj>
                  <psuz:summaryZmObj sectionId="{38A15117-6E33-4A73-AC29-4F6BF9E5B99E}">
                    <psuz:zmPr id="{7C1DC966-5418-4D0E-9422-8FEF46FB3769}" transitionDur="1000">
                      <p166:blipFill xmlns:p166="http://schemas.microsoft.com/office/powerpoint/2016/6/main">
                        <a:blip r:embed="rId6"/>
                        <a:stretch>
                          <a:fillRect/>
                        </a:stretch>
                      </p166:blipFill>
                      <p166:spPr xmlns:p166="http://schemas.microsoft.com/office/powerpoint/2016/6/main">
                        <a:xfrm>
                          <a:off x="3544711" y="1661399"/>
                          <a:ext cx="2531656" cy="1424057"/>
                        </a:xfrm>
                        <a:prstGeom prst="rect">
                          <a:avLst/>
                        </a:prstGeom>
                        <a:ln w="3175">
                          <a:solidFill>
                            <a:schemeClr val="accent2"/>
                          </a:solidFill>
                        </a:ln>
                      </p166:spPr>
                    </psuz:zmPr>
                  </psuz:summaryZmObj>
                  <psuz:summaryZmObj sectionId="{D2B6A7D8-F059-4C6A-A88E-8B9321531570}">
                    <psuz:zmPr id="{989F19D7-A4C3-4BBE-A014-E0EA915C0858}" transitionDur="1000">
                      <p166:blipFill xmlns:p166="http://schemas.microsoft.com/office/powerpoint/2016/6/main">
                        <a:blip r:embed="rId7"/>
                        <a:stretch>
                          <a:fillRect/>
                        </a:stretch>
                      </p166:blipFill>
                      <p166:spPr xmlns:p166="http://schemas.microsoft.com/office/powerpoint/2016/6/main">
                        <a:xfrm>
                          <a:off x="6171304" y="1661399"/>
                          <a:ext cx="2531656" cy="1424057"/>
                        </a:xfrm>
                        <a:prstGeom prst="rect">
                          <a:avLst/>
                        </a:prstGeom>
                        <a:ln w="3175">
                          <a:solidFill>
                            <a:schemeClr val="accent2"/>
                          </a:solidFill>
                        </a:ln>
                      </p166:spPr>
                    </psuz:zmPr>
                  </psuz:summaryZmObj>
                  <psuz:summaryZmObj sectionId="{694D2AAA-2155-4AAF-BFA7-D164C7E0F311}">
                    <psuz:zmPr id="{A774BE5E-927F-4621-9E8E-017112996A31}" transitionDur="1000">
                      <p166:blipFill xmlns:p166="http://schemas.microsoft.com/office/powerpoint/2016/6/main">
                        <a:blip r:embed="rId8"/>
                        <a:stretch>
                          <a:fillRect/>
                        </a:stretch>
                      </p166:blipFill>
                      <p166:spPr xmlns:p166="http://schemas.microsoft.com/office/powerpoint/2016/6/main">
                        <a:xfrm>
                          <a:off x="918118" y="3180393"/>
                          <a:ext cx="2531656" cy="1424057"/>
                        </a:xfrm>
                        <a:prstGeom prst="rect">
                          <a:avLst/>
                        </a:prstGeom>
                        <a:ln w="3175">
                          <a:solidFill>
                            <a:schemeClr val="accent2"/>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8CD90258-FB89-49E0-A05F-FEE8D177134C}"/>
                  </a:ext>
                </a:extLst>
              </p:cNvPr>
              <p:cNvGrpSpPr>
                <a:grpSpLocks noGrp="1" noUngrp="1" noRot="1" noChangeAspect="1" noMove="1" noResize="1"/>
              </p:cNvGrpSpPr>
              <p:nvPr/>
            </p:nvGrpSpPr>
            <p:grpSpPr>
              <a:xfrm>
                <a:off x="1212574" y="1391477"/>
                <a:ext cx="9621078" cy="4746855"/>
                <a:chOff x="1212574" y="1391477"/>
                <a:chExt cx="9621078" cy="4746855"/>
              </a:xfrm>
            </p:grpSpPr>
            <p:pic>
              <p:nvPicPr>
                <p:cNvPr id="2" name="Picture 2">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130692" y="1533882"/>
                  <a:ext cx="2531656" cy="1424057"/>
                </a:xfrm>
                <a:prstGeom prst="rect">
                  <a:avLst/>
                </a:prstGeom>
                <a:ln w="3175">
                  <a:solidFill>
                    <a:schemeClr val="accent2"/>
                  </a:solidFill>
                </a:ln>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757285" y="1533882"/>
                  <a:ext cx="2531656" cy="1424057"/>
                </a:xfrm>
                <a:prstGeom prst="rect">
                  <a:avLst/>
                </a:prstGeom>
                <a:ln w="3175">
                  <a:solidFill>
                    <a:schemeClr val="accent2"/>
                  </a:solidFill>
                </a:ln>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383878" y="1533882"/>
                  <a:ext cx="2531656" cy="1424057"/>
                </a:xfrm>
                <a:prstGeom prst="rect">
                  <a:avLst/>
                </a:prstGeom>
                <a:ln w="3175">
                  <a:solidFill>
                    <a:schemeClr val="accent2"/>
                  </a:solidFill>
                </a:ln>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130692" y="3052876"/>
                  <a:ext cx="2531656" cy="1424057"/>
                </a:xfrm>
                <a:prstGeom prst="rect">
                  <a:avLst/>
                </a:prstGeom>
                <a:ln w="3175">
                  <a:solidFill>
                    <a:schemeClr val="accent2"/>
                  </a:solidFill>
                </a:ln>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757285" y="3052876"/>
                  <a:ext cx="2531656" cy="1424057"/>
                </a:xfrm>
                <a:prstGeom prst="rect">
                  <a:avLst/>
                </a:prstGeom>
                <a:ln w="3175">
                  <a:solidFill>
                    <a:schemeClr val="accent2"/>
                  </a:solidFill>
                </a:ln>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383878" y="3052876"/>
                  <a:ext cx="2531656" cy="1424057"/>
                </a:xfrm>
                <a:prstGeom prst="rect">
                  <a:avLst/>
                </a:prstGeom>
                <a:ln w="3175">
                  <a:solidFill>
                    <a:schemeClr val="accent2"/>
                  </a:solidFill>
                </a:ln>
              </p:spPr>
            </p:pic>
            <p:pic>
              <p:nvPicPr>
                <p:cNvPr id="10" name="Picture 10">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130692" y="4571870"/>
                  <a:ext cx="2531656" cy="1424057"/>
                </a:xfrm>
                <a:prstGeom prst="rect">
                  <a:avLst/>
                </a:prstGeom>
                <a:ln w="3175">
                  <a:solidFill>
                    <a:schemeClr val="accent2"/>
                  </a:solidFill>
                </a:ln>
              </p:spPr>
            </p:pic>
          </p:grpSp>
        </mc:Fallback>
      </mc:AlternateContent>
      <p:sp>
        <p:nvSpPr>
          <p:cNvPr id="4" name="Title 3">
            <a:extLst>
              <a:ext uri="{FF2B5EF4-FFF2-40B4-BE49-F238E27FC236}">
                <a16:creationId xmlns:a16="http://schemas.microsoft.com/office/drawing/2014/main" id="{CAF0CCD0-1B28-4A75-AFB1-B2EF47D4AA5F}"/>
              </a:ext>
            </a:extLst>
          </p:cNvPr>
          <p:cNvSpPr>
            <a:spLocks noGrp="1"/>
          </p:cNvSpPr>
          <p:nvPr>
            <p:ph type="title"/>
          </p:nvPr>
        </p:nvSpPr>
        <p:spPr/>
        <p:txBody>
          <a:bodyPr/>
          <a:lstStyle/>
          <a:p>
            <a:r>
              <a:rPr lang="en-TT" dirty="0"/>
              <a:t>Learning Outcomes</a:t>
            </a:r>
          </a:p>
        </p:txBody>
      </p:sp>
    </p:spTree>
    <p:extLst>
      <p:ext uri="{BB962C8B-B14F-4D97-AF65-F5344CB8AC3E}">
        <p14:creationId xmlns:p14="http://schemas.microsoft.com/office/powerpoint/2010/main" val="396054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the earliest start times</a:t>
            </a:r>
          </a:p>
        </p:txBody>
      </p:sp>
      <p:sp>
        <p:nvSpPr>
          <p:cNvPr id="3" name="Content Placeholder 2"/>
          <p:cNvSpPr>
            <a:spLocks noGrp="1"/>
          </p:cNvSpPr>
          <p:nvPr>
            <p:ph idx="1"/>
          </p:nvPr>
        </p:nvSpPr>
        <p:spPr/>
        <p:txBody>
          <a:bodyPr>
            <a:normAutofit/>
          </a:bodyPr>
          <a:lstStyle/>
          <a:p>
            <a:r>
              <a:rPr lang="en-GB" altLang="en-US" dirty="0"/>
              <a:t>Although this network diagram provides us with some information, as project managers we would still need information such as the earliest start times for the various activities. That is how soon each of our activities can begin.</a:t>
            </a:r>
          </a:p>
          <a:p>
            <a:r>
              <a:rPr lang="en-GB" altLang="en-US" dirty="0"/>
              <a:t>The calculation of earliest start times can give the project manager information that will allow for a greater understanding of how long the total project might take, and also contribute to a greater  understanding of what activities are critical to the success of the project. </a:t>
            </a:r>
          </a:p>
          <a:p>
            <a:endParaRPr lang="en-GB" altLang="en-US" dirty="0"/>
          </a:p>
          <a:p>
            <a:endParaRPr lang="en-GB" dirty="0"/>
          </a:p>
        </p:txBody>
      </p:sp>
    </p:spTree>
    <p:extLst>
      <p:ext uri="{BB962C8B-B14F-4D97-AF65-F5344CB8AC3E}">
        <p14:creationId xmlns:p14="http://schemas.microsoft.com/office/powerpoint/2010/main" val="307646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Earliest Start Times</a:t>
            </a:r>
            <a:br>
              <a:rPr lang="en-GB" altLang="en-US" dirty="0"/>
            </a:br>
            <a:r>
              <a:rPr lang="en-GB" altLang="en-US" dirty="0"/>
              <a:t>Work Left to Right</a:t>
            </a:r>
            <a:endParaRPr lang="en-GB" dirty="0"/>
          </a:p>
        </p:txBody>
      </p:sp>
      <p:sp>
        <p:nvSpPr>
          <p:cNvPr id="3" name="Content Placeholder 2"/>
          <p:cNvSpPr>
            <a:spLocks noGrp="1"/>
          </p:cNvSpPr>
          <p:nvPr>
            <p:ph idx="1"/>
          </p:nvPr>
        </p:nvSpPr>
        <p:spPr>
          <a:xfrm>
            <a:off x="572083" y="1719672"/>
            <a:ext cx="10929190" cy="2092498"/>
          </a:xfrm>
        </p:spPr>
        <p:txBody>
          <a:bodyPr>
            <a:normAutofit fontScale="92500" lnSpcReduction="20000"/>
          </a:bodyPr>
          <a:lstStyle/>
          <a:p>
            <a:r>
              <a:rPr lang="en-GB" altLang="en-US" dirty="0"/>
              <a:t>Earliest start times are calculated by working </a:t>
            </a:r>
            <a:r>
              <a:rPr lang="en-GB" altLang="en-US" b="1" dirty="0">
                <a:solidFill>
                  <a:srgbClr val="099CC7"/>
                </a:solidFill>
              </a:rPr>
              <a:t>Left to Right </a:t>
            </a:r>
            <a:r>
              <a:rPr lang="en-GB" altLang="en-US" dirty="0"/>
              <a:t>through the network diagram.</a:t>
            </a:r>
          </a:p>
          <a:p>
            <a:r>
              <a:rPr lang="en-GB" altLang="en-US" dirty="0"/>
              <a:t>Always start with the first activity with it’s starting time of 0.</a:t>
            </a:r>
          </a:p>
          <a:p>
            <a:r>
              <a:rPr lang="en-GB" altLang="en-US" dirty="0"/>
              <a:t>The earliest starting time of each activities is dependent on the duration of the preceding activities . So in our office complex example:</a:t>
            </a:r>
          </a:p>
          <a:p>
            <a:endParaRPr lang="en-GB" altLang="en-US" dirty="0"/>
          </a:p>
          <a:p>
            <a:endParaRPr lang="en-GB" altLang="en-US" dirty="0"/>
          </a:p>
          <a:p>
            <a:endParaRPr lang="en-GB" dirty="0"/>
          </a:p>
        </p:txBody>
      </p:sp>
      <p:sp>
        <p:nvSpPr>
          <p:cNvPr id="32777" name="Text Box 9"/>
          <p:cNvSpPr txBox="1">
            <a:spLocks noChangeArrowheads="1"/>
          </p:cNvSpPr>
          <p:nvPr/>
        </p:nvSpPr>
        <p:spPr bwMode="auto">
          <a:xfrm>
            <a:off x="5814247" y="3634124"/>
            <a:ext cx="5009425" cy="313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The earliest time activity B can begin is dependent on how long activity A takes which is 12 days.</a:t>
            </a:r>
          </a:p>
          <a:p>
            <a:pPr eaLnBrk="1" hangingPunct="1">
              <a:lnSpc>
                <a:spcPct val="125000"/>
              </a:lnSpc>
              <a:defRPr/>
            </a:pPr>
            <a:endParaRPr lang="en-GB" altLang="en-US" sz="2000" dirty="0">
              <a:solidFill>
                <a:srgbClr val="071D49"/>
              </a:solidFill>
              <a:latin typeface="Raleway" panose="020B0503030101060003" pitchFamily="34" charset="0"/>
              <a:cs typeface="Arial" panose="020B0604020202020204" pitchFamily="34" charset="0"/>
            </a:endParaRPr>
          </a:p>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Therefore the EST for B (and C) is 12 days.</a:t>
            </a:r>
          </a:p>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And by following logic the EST for D is 32 days (i.e. 12 + 20).</a:t>
            </a:r>
          </a:p>
        </p:txBody>
      </p:sp>
      <p:sp>
        <p:nvSpPr>
          <p:cNvPr id="19" name="Line 20">
            <a:extLst>
              <a:ext uri="{C183D7F6-B498-43B3-948B-1728B52AA6E4}">
                <adec:decorative xmlns:adec="http://schemas.microsoft.com/office/drawing/2017/decorative" val="1"/>
              </a:ext>
            </a:extLst>
          </p:cNvPr>
          <p:cNvSpPr>
            <a:spLocks noChangeShapeType="1"/>
          </p:cNvSpPr>
          <p:nvPr/>
        </p:nvSpPr>
        <p:spPr bwMode="auto">
          <a:xfrm flipV="1">
            <a:off x="1668031" y="4566680"/>
            <a:ext cx="622801" cy="4567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0" name="Line 21">
            <a:extLst>
              <a:ext uri="{C183D7F6-B498-43B3-948B-1728B52AA6E4}">
                <adec:decorative xmlns:adec="http://schemas.microsoft.com/office/drawing/2017/decorative" val="1"/>
              </a:ext>
            </a:extLst>
          </p:cNvPr>
          <p:cNvSpPr>
            <a:spLocks noChangeShapeType="1"/>
          </p:cNvSpPr>
          <p:nvPr/>
        </p:nvSpPr>
        <p:spPr bwMode="auto">
          <a:xfrm>
            <a:off x="1655677" y="5158349"/>
            <a:ext cx="648324" cy="860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2" name="Line 22">
            <a:extLst>
              <a:ext uri="{C183D7F6-B498-43B3-948B-1728B52AA6E4}">
                <adec:decorative xmlns:adec="http://schemas.microsoft.com/office/drawing/2017/decorative" val="1"/>
              </a:ext>
            </a:extLst>
          </p:cNvPr>
          <p:cNvSpPr>
            <a:spLocks noChangeShapeType="1"/>
          </p:cNvSpPr>
          <p:nvPr/>
        </p:nvSpPr>
        <p:spPr bwMode="auto">
          <a:xfrm>
            <a:off x="2924978" y="5603924"/>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3" name="Line 23">
            <a:extLst>
              <a:ext uri="{C183D7F6-B498-43B3-948B-1728B52AA6E4}">
                <adec:decorative xmlns:adec="http://schemas.microsoft.com/office/drawing/2017/decorative" val="1"/>
              </a:ext>
            </a:extLst>
          </p:cNvPr>
          <p:cNvSpPr>
            <a:spLocks noChangeShapeType="1"/>
          </p:cNvSpPr>
          <p:nvPr/>
        </p:nvSpPr>
        <p:spPr bwMode="auto">
          <a:xfrm>
            <a:off x="3560361" y="5963757"/>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24" name="Table 23"/>
          <p:cNvGraphicFramePr>
            <a:graphicFrameLocks noGrp="1"/>
          </p:cNvGraphicFramePr>
          <p:nvPr/>
        </p:nvGraphicFramePr>
        <p:xfrm>
          <a:off x="397393" y="4335954"/>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0</a:t>
                      </a:r>
                      <a:endParaRPr lang="en-GB" sz="16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nvGraphicFramePr>
        <p:xfrm>
          <a:off x="2290832" y="3879638"/>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15</a:t>
                      </a:r>
                      <a:endParaRPr lang="en-GB" sz="16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6" name="Table 25"/>
          <p:cNvGraphicFramePr>
            <a:graphicFrameLocks noGrp="1"/>
          </p:cNvGraphicFramePr>
          <p:nvPr/>
        </p:nvGraphicFramePr>
        <p:xfrm>
          <a:off x="2289008" y="536913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endParaRPr lang="en-GB" sz="16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32</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7" name="Table 26"/>
          <p:cNvGraphicFramePr>
            <a:graphicFrameLocks noGrp="1"/>
          </p:cNvGraphicFramePr>
          <p:nvPr/>
        </p:nvGraphicFramePr>
        <p:xfrm>
          <a:off x="3685740" y="5376763"/>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600" b="1"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250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Earliest Start Times</a:t>
            </a:r>
            <a:br>
              <a:rPr lang="en-GB" altLang="en-US" dirty="0"/>
            </a:br>
            <a:r>
              <a:rPr lang="en-GB" altLang="en-US" dirty="0"/>
              <a:t>Use the later date</a:t>
            </a:r>
            <a:endParaRPr lang="en-GB" dirty="0"/>
          </a:p>
        </p:txBody>
      </p:sp>
      <p:sp>
        <p:nvSpPr>
          <p:cNvPr id="3" name="Content Placeholder 2"/>
          <p:cNvSpPr>
            <a:spLocks noGrp="1"/>
          </p:cNvSpPr>
          <p:nvPr>
            <p:ph idx="1"/>
          </p:nvPr>
        </p:nvSpPr>
        <p:spPr>
          <a:xfrm>
            <a:off x="4885353" y="1697449"/>
            <a:ext cx="4837252" cy="4986929"/>
          </a:xfrm>
        </p:spPr>
        <p:txBody>
          <a:bodyPr>
            <a:normAutofit fontScale="92500"/>
          </a:bodyPr>
          <a:lstStyle/>
          <a:p>
            <a:r>
              <a:rPr lang="en-GB" altLang="en-US" dirty="0"/>
              <a:t>Adding ESTs to the diagram is relatively simple until you reach a point at which there are two or more activities preceding another.</a:t>
            </a:r>
          </a:p>
          <a:p>
            <a:r>
              <a:rPr lang="en-GB" altLang="en-US" dirty="0"/>
              <a:t>In this diagram the activity H is dependent upon two preceding activities G &amp; L so common sense should dictate that the EST for H must be the </a:t>
            </a:r>
            <a:r>
              <a:rPr lang="en-GB" altLang="en-US" dirty="0">
                <a:solidFill>
                  <a:srgbClr val="099CC7"/>
                </a:solidFill>
              </a:rPr>
              <a:t>later of the preceding options</a:t>
            </a:r>
            <a:r>
              <a:rPr lang="en-GB" altLang="en-US" dirty="0"/>
              <a:t> - in this case 49.</a:t>
            </a:r>
          </a:p>
          <a:p>
            <a:endParaRPr lang="en-GB" dirty="0"/>
          </a:p>
        </p:txBody>
      </p:sp>
      <p:sp>
        <p:nvSpPr>
          <p:cNvPr id="30" name="Line 28">
            <a:extLst>
              <a:ext uri="{C183D7F6-B498-43B3-948B-1728B52AA6E4}">
                <adec:decorative xmlns:adec="http://schemas.microsoft.com/office/drawing/2017/decorative" val="1"/>
              </a:ext>
            </a:extLst>
          </p:cNvPr>
          <p:cNvSpPr>
            <a:spLocks noChangeShapeType="1"/>
          </p:cNvSpPr>
          <p:nvPr/>
        </p:nvSpPr>
        <p:spPr bwMode="auto">
          <a:xfrm flipV="1">
            <a:off x="2375638" y="4106701"/>
            <a:ext cx="633250" cy="84592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4" name="Line 33">
            <a:extLst>
              <a:ext uri="{C183D7F6-B498-43B3-948B-1728B52AA6E4}">
                <adec:decorative xmlns:adec="http://schemas.microsoft.com/office/drawing/2017/decorative" val="1"/>
              </a:ext>
            </a:extLst>
          </p:cNvPr>
          <p:cNvSpPr>
            <a:spLocks noChangeShapeType="1"/>
          </p:cNvSpPr>
          <p:nvPr/>
        </p:nvSpPr>
        <p:spPr bwMode="auto">
          <a:xfrm>
            <a:off x="2450103" y="2569077"/>
            <a:ext cx="558784" cy="130065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5" name="Rectangle 45">
            <a:extLst>
              <a:ext uri="{C183D7F6-B498-43B3-948B-1728B52AA6E4}">
                <adec:decorative xmlns:adec="http://schemas.microsoft.com/office/drawing/2017/decorative" val="1"/>
              </a:ext>
            </a:extLst>
          </p:cNvPr>
          <p:cNvSpPr>
            <a:spLocks noChangeArrowheads="1"/>
          </p:cNvSpPr>
          <p:nvPr/>
        </p:nvSpPr>
        <p:spPr bwMode="auto">
          <a:xfrm>
            <a:off x="2170859" y="2938253"/>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graphicFrame>
        <p:nvGraphicFramePr>
          <p:cNvPr id="38" name="Table 37"/>
          <p:cNvGraphicFramePr>
            <a:graphicFrameLocks noGrp="1"/>
          </p:cNvGraphicFramePr>
          <p:nvPr/>
        </p:nvGraphicFramePr>
        <p:xfrm>
          <a:off x="1216580" y="196428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41</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49</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1104999" y="4299818"/>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41</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48</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0" name="Table 39"/>
          <p:cNvGraphicFramePr>
            <a:graphicFrameLocks noGrp="1"/>
          </p:cNvGraphicFramePr>
          <p:nvPr/>
        </p:nvGraphicFramePr>
        <p:xfrm>
          <a:off x="3008887" y="3374173"/>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49</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57</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4" name="Oval 3">
            <a:extLst>
              <a:ext uri="{C183D7F6-B498-43B3-948B-1728B52AA6E4}">
                <adec:decorative xmlns:adec="http://schemas.microsoft.com/office/drawing/2017/decorative" val="1"/>
              </a:ext>
            </a:extLst>
          </p:cNvPr>
          <p:cNvSpPr/>
          <p:nvPr/>
        </p:nvSpPr>
        <p:spPr>
          <a:xfrm>
            <a:off x="1907378" y="4299818"/>
            <a:ext cx="488160" cy="58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1" name="Oval 40">
            <a:extLst>
              <a:ext uri="{C183D7F6-B498-43B3-948B-1728B52AA6E4}">
                <adec:decorative xmlns:adec="http://schemas.microsoft.com/office/drawing/2017/decorative" val="1"/>
              </a:ext>
            </a:extLst>
          </p:cNvPr>
          <p:cNvSpPr/>
          <p:nvPr/>
        </p:nvSpPr>
        <p:spPr>
          <a:xfrm>
            <a:off x="2042914" y="1946455"/>
            <a:ext cx="488160" cy="58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5" name="TextBox 4"/>
          <p:cNvSpPr txBox="1"/>
          <p:nvPr/>
        </p:nvSpPr>
        <p:spPr>
          <a:xfrm>
            <a:off x="2720388" y="2274168"/>
            <a:ext cx="1671420" cy="830997"/>
          </a:xfrm>
          <a:prstGeom prst="rect">
            <a:avLst/>
          </a:prstGeom>
          <a:noFill/>
        </p:spPr>
        <p:txBody>
          <a:bodyPr wrap="square" rtlCol="0">
            <a:spAutoFit/>
          </a:bodyPr>
          <a:lstStyle/>
          <a:p>
            <a:r>
              <a:rPr lang="en-GB" sz="2400" b="1" dirty="0">
                <a:solidFill>
                  <a:srgbClr val="FF0000"/>
                </a:solidFill>
                <a:latin typeface="Raleway" panose="020B0503030101060003" pitchFamily="34" charset="0"/>
              </a:rPr>
              <a:t>use the later one</a:t>
            </a:r>
          </a:p>
        </p:txBody>
      </p:sp>
    </p:spTree>
    <p:extLst>
      <p:ext uri="{BB962C8B-B14F-4D97-AF65-F5344CB8AC3E}">
        <p14:creationId xmlns:p14="http://schemas.microsoft.com/office/powerpoint/2010/main" val="333910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4658" y="206220"/>
            <a:ext cx="9424086" cy="962281"/>
          </a:xfrm>
        </p:spPr>
        <p:txBody>
          <a:bodyPr>
            <a:normAutofit/>
          </a:bodyPr>
          <a:lstStyle/>
          <a:p>
            <a:r>
              <a:rPr lang="en-GB" altLang="en-US" dirty="0"/>
              <a:t>Table of Earliest Start Times</a:t>
            </a:r>
            <a:endParaRPr lang="en-GB" dirty="0"/>
          </a:p>
        </p:txBody>
      </p:sp>
      <p:sp>
        <p:nvSpPr>
          <p:cNvPr id="3" name="Content Placeholder 2"/>
          <p:cNvSpPr>
            <a:spLocks noGrp="1"/>
          </p:cNvSpPr>
          <p:nvPr>
            <p:ph idx="1"/>
          </p:nvPr>
        </p:nvSpPr>
        <p:spPr>
          <a:xfrm>
            <a:off x="214132" y="1260389"/>
            <a:ext cx="11024337" cy="3656106"/>
          </a:xfrm>
        </p:spPr>
        <p:txBody>
          <a:bodyPr>
            <a:normAutofit/>
          </a:bodyPr>
          <a:lstStyle/>
          <a:p>
            <a:r>
              <a:rPr lang="en-GB" altLang="en-US" sz="2400" dirty="0"/>
              <a:t>It is often advisable to set out Earliest Start Time calculations in a table format before adding them to a diagram. The Earliest Start Times for our office complex example and their calculation is performed below:</a:t>
            </a:r>
          </a:p>
          <a:p>
            <a:endParaRPr lang="en-GB" sz="2400" dirty="0"/>
          </a:p>
        </p:txBody>
      </p:sp>
      <p:sp>
        <p:nvSpPr>
          <p:cNvPr id="36872" name="Rectangle 8"/>
          <p:cNvSpPr>
            <a:spLocks noChangeArrowheads="1"/>
          </p:cNvSpPr>
          <p:nvPr/>
        </p:nvSpPr>
        <p:spPr bwMode="auto">
          <a:xfrm>
            <a:off x="313471" y="6332648"/>
            <a:ext cx="12006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GB" altLang="en-US" sz="2400" dirty="0">
                <a:solidFill>
                  <a:srgbClr val="023366"/>
                </a:solidFill>
                <a:latin typeface="Raleway" panose="020B0503030101060003" pitchFamily="34" charset="0"/>
                <a:cs typeface="Arial" panose="020B0604020202020204" pitchFamily="34" charset="0"/>
              </a:rPr>
              <a:t>This shows that the earliest possible completion time for the project is 77 days.</a:t>
            </a:r>
          </a:p>
        </p:txBody>
      </p:sp>
      <p:graphicFrame>
        <p:nvGraphicFramePr>
          <p:cNvPr id="4" name="Table 3"/>
          <p:cNvGraphicFramePr>
            <a:graphicFrameLocks noGrp="1"/>
          </p:cNvGraphicFramePr>
          <p:nvPr/>
        </p:nvGraphicFramePr>
        <p:xfrm>
          <a:off x="1078535" y="2366493"/>
          <a:ext cx="8128000" cy="379095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074333152"/>
                    </a:ext>
                  </a:extLst>
                </a:gridCol>
                <a:gridCol w="2032000">
                  <a:extLst>
                    <a:ext uri="{9D8B030D-6E8A-4147-A177-3AD203B41FA5}">
                      <a16:colId xmlns:a16="http://schemas.microsoft.com/office/drawing/2014/main" val="3436481886"/>
                    </a:ext>
                  </a:extLst>
                </a:gridCol>
                <a:gridCol w="2032000">
                  <a:extLst>
                    <a:ext uri="{9D8B030D-6E8A-4147-A177-3AD203B41FA5}">
                      <a16:colId xmlns:a16="http://schemas.microsoft.com/office/drawing/2014/main" val="770696452"/>
                    </a:ext>
                  </a:extLst>
                </a:gridCol>
                <a:gridCol w="2032000">
                  <a:extLst>
                    <a:ext uri="{9D8B030D-6E8A-4147-A177-3AD203B41FA5}">
                      <a16:colId xmlns:a16="http://schemas.microsoft.com/office/drawing/2014/main" val="2943168438"/>
                    </a:ext>
                  </a:extLst>
                </a:gridCol>
              </a:tblGrid>
              <a:tr h="395198">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Previous Actvity's EST</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Previous Activity's Duration</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EST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3238327777"/>
                  </a:ext>
                </a:extLst>
              </a:tr>
              <a:tr h="242404">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 </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 </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4087164651"/>
                  </a:ext>
                </a:extLst>
              </a:tr>
              <a:tr h="242404">
                <a:tc>
                  <a:txBody>
                    <a:bodyPr/>
                    <a:lstStyle/>
                    <a:p>
                      <a:pPr algn="ctr" fontAlgn="b"/>
                      <a:r>
                        <a:rPr lang="en-GB" sz="1600" b="1" u="none" strike="noStrike" dirty="0">
                          <a:effectLst/>
                          <a:latin typeface="Raleway" panose="020B0503030101060003" pitchFamily="34" charset="0"/>
                        </a:rPr>
                        <a:t>B</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894530299"/>
                  </a:ext>
                </a:extLst>
              </a:tr>
              <a:tr h="242404">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037528440"/>
                  </a:ext>
                </a:extLst>
              </a:tr>
              <a:tr h="242404">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20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142636685"/>
                  </a:ext>
                </a:extLst>
              </a:tr>
              <a:tr h="242404">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712427184"/>
                  </a:ext>
                </a:extLst>
              </a:tr>
              <a:tr h="242404">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291321872"/>
                  </a:ext>
                </a:extLst>
              </a:tr>
              <a:tr h="242404">
                <a:tc>
                  <a:txBody>
                    <a:bodyPr/>
                    <a:lstStyle/>
                    <a:p>
                      <a:pPr algn="ctr" fontAlgn="b"/>
                      <a:r>
                        <a:rPr lang="en-GB" sz="1600" b="1" u="none" strike="noStrike" dirty="0">
                          <a:effectLst/>
                          <a:latin typeface="Raleway" panose="020B0503030101060003" pitchFamily="34" charset="0"/>
                        </a:rPr>
                        <a:t>G</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36</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558532397"/>
                  </a:ext>
                </a:extLst>
              </a:tr>
              <a:tr h="242404">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 or 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 or 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042807193"/>
                  </a:ext>
                </a:extLst>
              </a:tr>
              <a:tr h="242404">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 or 61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 or 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95222917"/>
                  </a:ext>
                </a:extLst>
              </a:tr>
              <a:tr h="242404">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654711678"/>
                  </a:ext>
                </a:extLst>
              </a:tr>
              <a:tr h="242404">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61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249636190"/>
                  </a:ext>
                </a:extLst>
              </a:tr>
              <a:tr h="242404">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632607631"/>
                  </a:ext>
                </a:extLst>
              </a:tr>
              <a:tr h="242404">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 or 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 or 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701452243"/>
                  </a:ext>
                </a:extLst>
              </a:tr>
            </a:tbl>
          </a:graphicData>
        </a:graphic>
      </p:graphicFrame>
    </p:spTree>
    <p:extLst>
      <p:ext uri="{BB962C8B-B14F-4D97-AF65-F5344CB8AC3E}">
        <p14:creationId xmlns:p14="http://schemas.microsoft.com/office/powerpoint/2010/main" val="32982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38" y="135465"/>
            <a:ext cx="8065829" cy="962281"/>
          </a:xfrm>
        </p:spPr>
        <p:txBody>
          <a:bodyPr>
            <a:noAutofit/>
          </a:bodyPr>
          <a:lstStyle/>
          <a:p>
            <a:r>
              <a:rPr lang="en-GB" altLang="en-US" sz="3600" dirty="0"/>
              <a:t>Constructing a Network Diagram with Earliest Start and Finish Times</a:t>
            </a:r>
            <a:endParaRPr lang="en-GB" sz="3600"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Earliest Start Time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85928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9239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9239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368891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1FC4-CC8D-4C8D-A57F-3EC2470A4945}"/>
              </a:ext>
            </a:extLst>
          </p:cNvPr>
          <p:cNvSpPr>
            <a:spLocks noGrp="1"/>
          </p:cNvSpPr>
          <p:nvPr>
            <p:ph type="ctrTitle"/>
          </p:nvPr>
        </p:nvSpPr>
        <p:spPr/>
        <p:txBody>
          <a:bodyPr/>
          <a:lstStyle/>
          <a:p>
            <a:r>
              <a:rPr lang="en-TT" dirty="0"/>
              <a:t>Reverse Pass</a:t>
            </a:r>
          </a:p>
        </p:txBody>
      </p:sp>
      <p:sp>
        <p:nvSpPr>
          <p:cNvPr id="3" name="Subtitle 2">
            <a:extLst>
              <a:ext uri="{FF2B5EF4-FFF2-40B4-BE49-F238E27FC236}">
                <a16:creationId xmlns:a16="http://schemas.microsoft.com/office/drawing/2014/main" id="{BF1F3A00-33FB-481F-BC00-D3E23E5B5346}"/>
              </a:ext>
            </a:extLst>
          </p:cNvPr>
          <p:cNvSpPr>
            <a:spLocks noGrp="1"/>
          </p:cNvSpPr>
          <p:nvPr>
            <p:ph type="subTitle" idx="1"/>
          </p:nvPr>
        </p:nvSpPr>
        <p:spPr/>
        <p:txBody>
          <a:bodyPr/>
          <a:lstStyle/>
          <a:p>
            <a:r>
              <a:rPr lang="en-TT" dirty="0"/>
              <a:t>Calculating LST and LFT</a:t>
            </a:r>
          </a:p>
        </p:txBody>
      </p:sp>
    </p:spTree>
    <p:extLst>
      <p:ext uri="{BB962C8B-B14F-4D97-AF65-F5344CB8AC3E}">
        <p14:creationId xmlns:p14="http://schemas.microsoft.com/office/powerpoint/2010/main" val="123286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04963" y="195022"/>
            <a:ext cx="7683722" cy="1325562"/>
          </a:xfrm>
        </p:spPr>
        <p:txBody>
          <a:bodyPr>
            <a:normAutofit fontScale="90000"/>
          </a:bodyPr>
          <a:lstStyle/>
          <a:p>
            <a:r>
              <a:rPr lang="en-GB" altLang="en-US" dirty="0"/>
              <a:t>Constructing a Network Diagram – Latest Finish Times</a:t>
            </a:r>
            <a:endParaRPr lang="en-GB" dirty="0"/>
          </a:p>
        </p:txBody>
      </p:sp>
      <p:sp>
        <p:nvSpPr>
          <p:cNvPr id="8" name="Content Placeholder 7"/>
          <p:cNvSpPr>
            <a:spLocks noGrp="1"/>
          </p:cNvSpPr>
          <p:nvPr>
            <p:ph idx="1"/>
          </p:nvPr>
        </p:nvSpPr>
        <p:spPr>
          <a:xfrm>
            <a:off x="838200" y="1825625"/>
            <a:ext cx="10515600" cy="4351338"/>
          </a:xfrm>
        </p:spPr>
        <p:txBody>
          <a:bodyPr>
            <a:normAutofit/>
          </a:bodyPr>
          <a:lstStyle/>
          <a:p>
            <a:r>
              <a:rPr lang="en-GB" altLang="en-US" dirty="0"/>
              <a:t>Although calculation of the ESTs gives us valuable information it is only part of the overall story. To give a greater level of information we need also to calculate the </a:t>
            </a:r>
            <a:r>
              <a:rPr lang="en-GB" altLang="en-US" b="1" dirty="0">
                <a:solidFill>
                  <a:srgbClr val="66A7DB"/>
                </a:solidFill>
              </a:rPr>
              <a:t>latest finish times</a:t>
            </a:r>
            <a:r>
              <a:rPr lang="en-GB" altLang="en-US" dirty="0"/>
              <a:t> of each activity.</a:t>
            </a:r>
          </a:p>
          <a:p>
            <a:r>
              <a:rPr lang="en-GB" altLang="en-US" dirty="0"/>
              <a:t>The Latest Finish Time (LFT) of an activity is the latest time an activity can finish </a:t>
            </a:r>
            <a:r>
              <a:rPr lang="en-GB" altLang="en-US" dirty="0">
                <a:solidFill>
                  <a:srgbClr val="66A7DB"/>
                </a:solidFill>
              </a:rPr>
              <a:t>without prolonging </a:t>
            </a:r>
            <a:r>
              <a:rPr lang="en-GB" altLang="en-US" dirty="0"/>
              <a:t>the total project duration</a:t>
            </a:r>
          </a:p>
          <a:p>
            <a:r>
              <a:rPr lang="en-GB" altLang="en-US" dirty="0"/>
              <a:t>If an activity exceeds its LFT then it will have a knock </a:t>
            </a:r>
            <a:br>
              <a:rPr lang="en-GB" altLang="en-US" dirty="0"/>
            </a:br>
            <a:r>
              <a:rPr lang="en-GB" altLang="en-US" dirty="0"/>
              <a:t>on effect on other activities latest finish times and </a:t>
            </a:r>
            <a:br>
              <a:rPr lang="en-GB" altLang="en-US" dirty="0"/>
            </a:br>
            <a:r>
              <a:rPr lang="en-GB" altLang="en-US" dirty="0"/>
              <a:t>eventually the overall project duration. </a:t>
            </a:r>
          </a:p>
          <a:p>
            <a:endParaRPr lang="en-GB" altLang="en-US" dirty="0"/>
          </a:p>
          <a:p>
            <a:endParaRPr lang="en-GB" altLang="en-US" dirty="0"/>
          </a:p>
          <a:p>
            <a:endParaRPr lang="en-GB" dirty="0"/>
          </a:p>
        </p:txBody>
      </p:sp>
    </p:spTree>
    <p:extLst>
      <p:ext uri="{BB962C8B-B14F-4D97-AF65-F5344CB8AC3E}">
        <p14:creationId xmlns:p14="http://schemas.microsoft.com/office/powerpoint/2010/main" val="32980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15878" y="104414"/>
            <a:ext cx="6690168" cy="962281"/>
          </a:xfrm>
        </p:spPr>
        <p:txBody>
          <a:bodyPr>
            <a:normAutofit fontScale="90000"/>
          </a:bodyPr>
          <a:lstStyle/>
          <a:p>
            <a:r>
              <a:rPr lang="en-GB" altLang="en-US" dirty="0"/>
              <a:t>Latest Finish Times</a:t>
            </a:r>
            <a:br>
              <a:rPr lang="en-GB" altLang="en-US" dirty="0"/>
            </a:br>
            <a:r>
              <a:rPr lang="en-GB" altLang="en-US" dirty="0"/>
              <a:t>Work Right to Left</a:t>
            </a:r>
          </a:p>
        </p:txBody>
      </p:sp>
      <p:sp>
        <p:nvSpPr>
          <p:cNvPr id="6" name="Content Placeholder 5"/>
          <p:cNvSpPr>
            <a:spLocks noGrp="1"/>
          </p:cNvSpPr>
          <p:nvPr>
            <p:ph idx="1"/>
          </p:nvPr>
        </p:nvSpPr>
        <p:spPr>
          <a:xfrm>
            <a:off x="1139243" y="1277627"/>
            <a:ext cx="11052757" cy="3656106"/>
          </a:xfrm>
        </p:spPr>
        <p:txBody>
          <a:bodyPr>
            <a:normAutofit/>
          </a:bodyPr>
          <a:lstStyle/>
          <a:p>
            <a:r>
              <a:rPr lang="en-GB" altLang="en-US" sz="2800" dirty="0"/>
              <a:t>Calculation of the LFTs on a network diagram are performed </a:t>
            </a:r>
            <a:r>
              <a:rPr lang="en-GB" altLang="en-US" sz="2800" b="1" dirty="0">
                <a:solidFill>
                  <a:srgbClr val="099CC7"/>
                </a:solidFill>
              </a:rPr>
              <a:t>Right to Left </a:t>
            </a:r>
            <a:r>
              <a:rPr lang="en-GB" altLang="en-US" sz="2800" dirty="0"/>
              <a:t>i.e. start at the last activity and subtract durations from the latest finish time. </a:t>
            </a:r>
          </a:p>
          <a:p>
            <a:endParaRPr lang="en-GB" sz="2800" dirty="0"/>
          </a:p>
        </p:txBody>
      </p:sp>
      <p:sp>
        <p:nvSpPr>
          <p:cNvPr id="43016" name="Text Box 8"/>
          <p:cNvSpPr txBox="1">
            <a:spLocks noChangeArrowheads="1"/>
          </p:cNvSpPr>
          <p:nvPr/>
        </p:nvSpPr>
        <p:spPr bwMode="auto">
          <a:xfrm>
            <a:off x="1009327" y="5963507"/>
            <a:ext cx="11166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28600" indent="-228600">
              <a:spcAft>
                <a:spcPts val="1800"/>
              </a:spcAft>
              <a:buFont typeface="Arial" panose="020B0604020202020204" pitchFamily="34" charset="0"/>
              <a:buChar char="•"/>
              <a:defRPr/>
            </a:pPr>
            <a:r>
              <a:rPr lang="en-GB" altLang="en-US" sz="2800" dirty="0">
                <a:solidFill>
                  <a:srgbClr val="003366"/>
                </a:solidFill>
                <a:latin typeface="Raleway" panose="020B0503030101060003" pitchFamily="34" charset="0"/>
                <a:cs typeface="Arial" panose="020B0604020202020204" pitchFamily="34" charset="0"/>
              </a:rPr>
              <a:t>If there are more than one possible LST value then </a:t>
            </a:r>
            <a:br>
              <a:rPr lang="en-GB" altLang="en-US" sz="2800" dirty="0">
                <a:solidFill>
                  <a:srgbClr val="003366"/>
                </a:solidFill>
                <a:latin typeface="Raleway" panose="020B0503030101060003" pitchFamily="34" charset="0"/>
                <a:cs typeface="Arial" panose="020B0604020202020204" pitchFamily="34" charset="0"/>
              </a:rPr>
            </a:br>
            <a:r>
              <a:rPr lang="en-GB" altLang="en-US" sz="2800" dirty="0">
                <a:solidFill>
                  <a:srgbClr val="003366"/>
                </a:solidFill>
                <a:latin typeface="Raleway" panose="020B0503030101060003" pitchFamily="34" charset="0"/>
                <a:cs typeface="Arial" panose="020B0604020202020204" pitchFamily="34" charset="0"/>
              </a:rPr>
              <a:t>always select the </a:t>
            </a:r>
            <a:r>
              <a:rPr lang="en-GB" altLang="en-US" sz="2800" b="1" dirty="0">
                <a:solidFill>
                  <a:srgbClr val="099CC7"/>
                </a:solidFill>
                <a:latin typeface="Raleway" panose="020B0503030101060003" pitchFamily="34" charset="0"/>
                <a:cs typeface="Arial" panose="020B0604020202020204" pitchFamily="34" charset="0"/>
              </a:rPr>
              <a:t>lowest LST </a:t>
            </a:r>
            <a:r>
              <a:rPr lang="en-GB" altLang="en-US" sz="2800" dirty="0">
                <a:solidFill>
                  <a:srgbClr val="003366"/>
                </a:solidFill>
                <a:latin typeface="Raleway" panose="020B0503030101060003" pitchFamily="34" charset="0"/>
                <a:cs typeface="Arial" panose="020B0604020202020204" pitchFamily="34" charset="0"/>
              </a:rPr>
              <a:t>for an activity</a:t>
            </a:r>
          </a:p>
        </p:txBody>
      </p:sp>
      <p:sp>
        <p:nvSpPr>
          <p:cNvPr id="43070" name="Text Box 62"/>
          <p:cNvSpPr txBox="1">
            <a:spLocks noChangeArrowheads="1"/>
          </p:cNvSpPr>
          <p:nvPr/>
        </p:nvSpPr>
        <p:spPr bwMode="auto">
          <a:xfrm>
            <a:off x="4765353" y="4440194"/>
            <a:ext cx="33946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dirty="0">
                <a:solidFill>
                  <a:srgbClr val="023366"/>
                </a:solidFill>
                <a:latin typeface="Raleway" panose="020B0503030101060003" pitchFamily="34" charset="0"/>
              </a:rPr>
              <a:t>The Latest Finish Time of Activity I is the latest start time of the following activity M</a:t>
            </a:r>
          </a:p>
          <a:p>
            <a:pPr eaLnBrk="1" hangingPunct="1">
              <a:defRPr/>
            </a:pPr>
            <a:r>
              <a:rPr lang="en-GB" altLang="en-US" dirty="0">
                <a:solidFill>
                  <a:srgbClr val="023366"/>
                </a:solidFill>
                <a:latin typeface="Raleway" panose="020B0503030101060003" pitchFamily="34" charset="0"/>
              </a:rPr>
              <a:t>LST = 77-8= 69</a:t>
            </a:r>
          </a:p>
        </p:txBody>
      </p:sp>
      <p:sp>
        <p:nvSpPr>
          <p:cNvPr id="43071" name="Text Box 63"/>
          <p:cNvSpPr txBox="1">
            <a:spLocks noChangeArrowheads="1"/>
          </p:cNvSpPr>
          <p:nvPr/>
        </p:nvSpPr>
        <p:spPr bwMode="auto">
          <a:xfrm>
            <a:off x="1285828" y="4597993"/>
            <a:ext cx="31010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dirty="0">
                <a:solidFill>
                  <a:srgbClr val="023366"/>
                </a:solidFill>
                <a:latin typeface="Raleway" panose="020B0503030101060003" pitchFamily="34" charset="0"/>
              </a:rPr>
              <a:t>The Latest Finish Time of Activity K is latest start time of activity I</a:t>
            </a:r>
          </a:p>
          <a:p>
            <a:pPr eaLnBrk="1" hangingPunct="1">
              <a:defRPr/>
            </a:pPr>
            <a:r>
              <a:rPr lang="en-GB" altLang="en-US" dirty="0">
                <a:solidFill>
                  <a:srgbClr val="023366"/>
                </a:solidFill>
                <a:latin typeface="Raleway" panose="020B0503030101060003" pitchFamily="34" charset="0"/>
              </a:rPr>
              <a:t>LST = 69- 2 = 67</a:t>
            </a:r>
          </a:p>
        </p:txBody>
      </p:sp>
      <p:sp>
        <p:nvSpPr>
          <p:cNvPr id="43075" name="Freeform 67">
            <a:extLst>
              <a:ext uri="{C183D7F6-B498-43B3-948B-1728B52AA6E4}">
                <adec:decorative xmlns:adec="http://schemas.microsoft.com/office/drawing/2017/decorative" val="1"/>
              </a:ext>
            </a:extLst>
          </p:cNvPr>
          <p:cNvSpPr>
            <a:spLocks/>
          </p:cNvSpPr>
          <p:nvPr/>
        </p:nvSpPr>
        <p:spPr bwMode="auto">
          <a:xfrm rot="5400000">
            <a:off x="7983950" y="3492540"/>
            <a:ext cx="189634" cy="762655"/>
          </a:xfrm>
          <a:custGeom>
            <a:avLst/>
            <a:gdLst>
              <a:gd name="T0" fmla="*/ 0 w 144"/>
              <a:gd name="T1" fmla="*/ 0 h 273"/>
              <a:gd name="T2" fmla="*/ 215900 w 144"/>
              <a:gd name="T3" fmla="*/ 288925 h 273"/>
              <a:gd name="T4" fmla="*/ 73025 w 144"/>
              <a:gd name="T5" fmla="*/ 433387 h 273"/>
              <a:gd name="T6" fmla="*/ 0 60000 65536"/>
              <a:gd name="T7" fmla="*/ 0 60000 65536"/>
              <a:gd name="T8" fmla="*/ 0 60000 65536"/>
            </a:gdLst>
            <a:ahLst/>
            <a:cxnLst>
              <a:cxn ang="T6">
                <a:pos x="T0" y="T1"/>
              </a:cxn>
              <a:cxn ang="T7">
                <a:pos x="T2" y="T3"/>
              </a:cxn>
              <a:cxn ang="T8">
                <a:pos x="T4" y="T5"/>
              </a:cxn>
            </a:cxnLst>
            <a:rect l="0" t="0" r="r" b="b"/>
            <a:pathLst>
              <a:path w="144" h="273">
                <a:moveTo>
                  <a:pt x="0" y="0"/>
                </a:moveTo>
                <a:cubicBezTo>
                  <a:pt x="64" y="68"/>
                  <a:pt x="128" y="137"/>
                  <a:pt x="136" y="182"/>
                </a:cubicBezTo>
                <a:cubicBezTo>
                  <a:pt x="144" y="227"/>
                  <a:pt x="61" y="258"/>
                  <a:pt x="46" y="273"/>
                </a:cubicBezTo>
              </a:path>
            </a:pathLst>
          </a:custGeom>
          <a:noFill/>
          <a:ln w="2857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atin typeface="Raleway" panose="020B0503030101060003" pitchFamily="34" charset="0"/>
            </a:endParaRPr>
          </a:p>
        </p:txBody>
      </p:sp>
      <p:graphicFrame>
        <p:nvGraphicFramePr>
          <p:cNvPr id="45" name="Table 44"/>
          <p:cNvGraphicFramePr>
            <a:graphicFrameLocks noGrp="1"/>
          </p:cNvGraphicFramePr>
          <p:nvPr>
            <p:extLst>
              <p:ext uri="{D42A27DB-BD31-4B8C-83A1-F6EECF244321}">
                <p14:modId xmlns:p14="http://schemas.microsoft.com/office/powerpoint/2010/main" val="2107436115"/>
              </p:ext>
            </p:extLst>
          </p:nvPr>
        </p:nvGraphicFramePr>
        <p:xfrm>
          <a:off x="5067869" y="2832681"/>
          <a:ext cx="1421853" cy="1375282"/>
        </p:xfrm>
        <a:graphic>
          <a:graphicData uri="http://schemas.openxmlformats.org/drawingml/2006/table">
            <a:tbl>
              <a:tblPr firstRow="1" bandRow="1">
                <a:tableStyleId>{5C22544A-7EE6-4342-B048-85BDC9FD1C3A}</a:tableStyleId>
              </a:tblPr>
              <a:tblGrid>
                <a:gridCol w="473951">
                  <a:extLst>
                    <a:ext uri="{9D8B030D-6E8A-4147-A177-3AD203B41FA5}">
                      <a16:colId xmlns:a16="http://schemas.microsoft.com/office/drawing/2014/main" val="20000"/>
                    </a:ext>
                  </a:extLst>
                </a:gridCol>
                <a:gridCol w="473951">
                  <a:extLst>
                    <a:ext uri="{9D8B030D-6E8A-4147-A177-3AD203B41FA5}">
                      <a16:colId xmlns:a16="http://schemas.microsoft.com/office/drawing/2014/main" val="20001"/>
                    </a:ext>
                  </a:extLst>
                </a:gridCol>
                <a:gridCol w="473951">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69</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538840109"/>
              </p:ext>
            </p:extLst>
          </p:nvPr>
        </p:nvGraphicFramePr>
        <p:xfrm>
          <a:off x="2538484" y="3164694"/>
          <a:ext cx="1494681" cy="1375282"/>
        </p:xfrm>
        <a:graphic>
          <a:graphicData uri="http://schemas.openxmlformats.org/drawingml/2006/table">
            <a:tbl>
              <a:tblPr firstRow="1" bandRow="1">
                <a:tableStyleId>{5C22544A-7EE6-4342-B048-85BDC9FD1C3A}</a:tableStyleId>
              </a:tblPr>
              <a:tblGrid>
                <a:gridCol w="498227">
                  <a:extLst>
                    <a:ext uri="{9D8B030D-6E8A-4147-A177-3AD203B41FA5}">
                      <a16:colId xmlns:a16="http://schemas.microsoft.com/office/drawing/2014/main" val="20000"/>
                    </a:ext>
                  </a:extLst>
                </a:gridCol>
                <a:gridCol w="498227">
                  <a:extLst>
                    <a:ext uri="{9D8B030D-6E8A-4147-A177-3AD203B41FA5}">
                      <a16:colId xmlns:a16="http://schemas.microsoft.com/office/drawing/2014/main" val="20001"/>
                    </a:ext>
                  </a:extLst>
                </a:gridCol>
                <a:gridCol w="498227">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67</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69</a:t>
                      </a:r>
                      <a:endParaRPr lang="en-GB" sz="16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7" name="Table 46"/>
          <p:cNvGraphicFramePr>
            <a:graphicFrameLocks noGrp="1"/>
          </p:cNvGraphicFramePr>
          <p:nvPr/>
        </p:nvGraphicFramePr>
        <p:xfrm>
          <a:off x="7443449" y="2429935"/>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8196244" y="4163195"/>
            <a:ext cx="3759376" cy="1015663"/>
          </a:xfrm>
          <a:prstGeom prst="rect">
            <a:avLst/>
          </a:prstGeom>
          <a:noFill/>
        </p:spPr>
        <p:txBody>
          <a:bodyPr wrap="square" rtlCol="0">
            <a:spAutoFit/>
          </a:bodyPr>
          <a:lstStyle/>
          <a:p>
            <a:r>
              <a:rPr lang="en-GB" altLang="en-US" sz="2000" dirty="0">
                <a:solidFill>
                  <a:srgbClr val="023366"/>
                </a:solidFill>
                <a:latin typeface="Raleway" panose="020B0503030101060003" pitchFamily="34" charset="0"/>
              </a:rPr>
              <a:t>Latest Finish Time of Final Activity</a:t>
            </a:r>
          </a:p>
          <a:p>
            <a:r>
              <a:rPr lang="en-GB" sz="2000" dirty="0">
                <a:solidFill>
                  <a:srgbClr val="023366"/>
                </a:solidFill>
                <a:latin typeface="Raleway" panose="020B0503030101060003" pitchFamily="34" charset="0"/>
              </a:rPr>
              <a:t>LST = LFT – Duration</a:t>
            </a:r>
          </a:p>
        </p:txBody>
      </p:sp>
      <p:cxnSp>
        <p:nvCxnSpPr>
          <p:cNvPr id="21" name="Elbow Connector 20">
            <a:extLst>
              <a:ext uri="{C183D7F6-B498-43B3-948B-1728B52AA6E4}">
                <adec:decorative xmlns:adec="http://schemas.microsoft.com/office/drawing/2017/decorative" val="1"/>
              </a:ext>
            </a:extLst>
          </p:cNvPr>
          <p:cNvCxnSpPr/>
          <p:nvPr/>
        </p:nvCxnSpPr>
        <p:spPr>
          <a:xfrm rot="10800000" flipV="1">
            <a:off x="6471663" y="3549789"/>
            <a:ext cx="971786" cy="34779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Freeform 67">
            <a:extLst>
              <a:ext uri="{C183D7F6-B498-43B3-948B-1728B52AA6E4}">
                <adec:decorative xmlns:adec="http://schemas.microsoft.com/office/drawing/2017/decorative" val="1"/>
              </a:ext>
            </a:extLst>
          </p:cNvPr>
          <p:cNvSpPr>
            <a:spLocks/>
          </p:cNvSpPr>
          <p:nvPr/>
        </p:nvSpPr>
        <p:spPr bwMode="auto">
          <a:xfrm rot="5400000">
            <a:off x="5749978" y="3942751"/>
            <a:ext cx="189634" cy="762655"/>
          </a:xfrm>
          <a:custGeom>
            <a:avLst/>
            <a:gdLst>
              <a:gd name="T0" fmla="*/ 0 w 144"/>
              <a:gd name="T1" fmla="*/ 0 h 273"/>
              <a:gd name="T2" fmla="*/ 215900 w 144"/>
              <a:gd name="T3" fmla="*/ 288925 h 273"/>
              <a:gd name="T4" fmla="*/ 73025 w 144"/>
              <a:gd name="T5" fmla="*/ 433387 h 273"/>
              <a:gd name="T6" fmla="*/ 0 60000 65536"/>
              <a:gd name="T7" fmla="*/ 0 60000 65536"/>
              <a:gd name="T8" fmla="*/ 0 60000 65536"/>
            </a:gdLst>
            <a:ahLst/>
            <a:cxnLst>
              <a:cxn ang="T6">
                <a:pos x="T0" y="T1"/>
              </a:cxn>
              <a:cxn ang="T7">
                <a:pos x="T2" y="T3"/>
              </a:cxn>
              <a:cxn ang="T8">
                <a:pos x="T4" y="T5"/>
              </a:cxn>
            </a:cxnLst>
            <a:rect l="0" t="0" r="r" b="b"/>
            <a:pathLst>
              <a:path w="144" h="273">
                <a:moveTo>
                  <a:pt x="0" y="0"/>
                </a:moveTo>
                <a:cubicBezTo>
                  <a:pt x="64" y="68"/>
                  <a:pt x="128" y="137"/>
                  <a:pt x="136" y="182"/>
                </a:cubicBezTo>
                <a:cubicBezTo>
                  <a:pt x="144" y="227"/>
                  <a:pt x="61" y="258"/>
                  <a:pt x="46" y="273"/>
                </a:cubicBezTo>
              </a:path>
            </a:pathLst>
          </a:custGeom>
          <a:noFill/>
          <a:ln w="2857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atin typeface="Raleway" panose="020B0503030101060003" pitchFamily="34" charset="0"/>
            </a:endParaRPr>
          </a:p>
        </p:txBody>
      </p:sp>
      <p:cxnSp>
        <p:nvCxnSpPr>
          <p:cNvPr id="66" name="Elbow Connector 65">
            <a:extLst>
              <a:ext uri="{C183D7F6-B498-43B3-948B-1728B52AA6E4}">
                <adec:decorative xmlns:adec="http://schemas.microsoft.com/office/drawing/2017/decorative" val="1"/>
              </a:ext>
            </a:extLst>
          </p:cNvPr>
          <p:cNvCxnSpPr>
            <a:cxnSpLocks/>
          </p:cNvCxnSpPr>
          <p:nvPr/>
        </p:nvCxnSpPr>
        <p:spPr>
          <a:xfrm rot="10800000" flipV="1">
            <a:off x="4059819" y="3897585"/>
            <a:ext cx="971785" cy="37786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9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7358842" cy="1325563"/>
          </a:xfrm>
        </p:spPr>
        <p:txBody>
          <a:bodyPr>
            <a:normAutofit fontScale="90000"/>
          </a:bodyPr>
          <a:lstStyle/>
          <a:p>
            <a:r>
              <a:rPr lang="en-GB" altLang="en-US" dirty="0"/>
              <a:t>Constructing a Network Diagram – Latest Finish Times </a:t>
            </a:r>
            <a:endParaRPr lang="en-GB" dirty="0"/>
          </a:p>
        </p:txBody>
      </p:sp>
      <p:sp>
        <p:nvSpPr>
          <p:cNvPr id="3" name="Content Placeholder 2"/>
          <p:cNvSpPr>
            <a:spLocks noGrp="1"/>
          </p:cNvSpPr>
          <p:nvPr>
            <p:ph idx="1"/>
          </p:nvPr>
        </p:nvSpPr>
        <p:spPr>
          <a:xfrm>
            <a:off x="190982" y="1782585"/>
            <a:ext cx="7043195" cy="4721311"/>
          </a:xfrm>
        </p:spPr>
        <p:txBody>
          <a:bodyPr>
            <a:normAutofit fontScale="92500" lnSpcReduction="20000"/>
          </a:bodyPr>
          <a:lstStyle/>
          <a:p>
            <a:r>
              <a:rPr lang="en-GB" altLang="en-US" dirty="0"/>
              <a:t>Consider activity H. the LFT for activity H is dependent upon the LSTs of two activities i.e. J and F.</a:t>
            </a:r>
          </a:p>
          <a:p>
            <a:r>
              <a:rPr lang="en-GB" altLang="en-US" dirty="0"/>
              <a:t>The options available for the calculation are:</a:t>
            </a:r>
          </a:p>
          <a:p>
            <a:pPr lvl="1"/>
            <a:r>
              <a:rPr lang="en-GB" altLang="en-US" dirty="0"/>
              <a:t>Using J’s LST = 63</a:t>
            </a:r>
          </a:p>
          <a:p>
            <a:pPr lvl="1"/>
            <a:r>
              <a:rPr lang="en-GB" altLang="en-US" dirty="0"/>
              <a:t>Using F’s LST = 57</a:t>
            </a:r>
          </a:p>
          <a:p>
            <a:r>
              <a:rPr lang="en-GB" altLang="en-US" dirty="0"/>
              <a:t>The lowest values should be chosen. If the higher value is selected then it would mean that activity H could finish on day 63. </a:t>
            </a:r>
          </a:p>
          <a:p>
            <a:r>
              <a:rPr lang="en-GB" altLang="en-US" dirty="0"/>
              <a:t>If this happened then this would delay activity F’s LFT by a further six days, this would then delay I’s LFT by six days and so on. </a:t>
            </a:r>
          </a:p>
          <a:p>
            <a:endParaRPr lang="en-GB" altLang="en-US" dirty="0"/>
          </a:p>
          <a:p>
            <a:endParaRPr lang="en-GB" altLang="en-US" dirty="0"/>
          </a:p>
          <a:p>
            <a:endParaRPr lang="en-GB" altLang="en-US" dirty="0"/>
          </a:p>
          <a:p>
            <a:endParaRPr lang="en-GB" dirty="0"/>
          </a:p>
        </p:txBody>
      </p:sp>
      <p:sp>
        <p:nvSpPr>
          <p:cNvPr id="37" name="Line 30">
            <a:extLst>
              <a:ext uri="{C183D7F6-B498-43B3-948B-1728B52AA6E4}">
                <adec:decorative xmlns:adec="http://schemas.microsoft.com/office/drawing/2017/decorative" val="1"/>
              </a:ext>
            </a:extLst>
          </p:cNvPr>
          <p:cNvSpPr>
            <a:spLocks noChangeShapeType="1"/>
          </p:cNvSpPr>
          <p:nvPr/>
        </p:nvSpPr>
        <p:spPr bwMode="auto">
          <a:xfrm>
            <a:off x="9592053" y="3654795"/>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 name="Line 32">
            <a:extLst>
              <a:ext uri="{C183D7F6-B498-43B3-948B-1728B52AA6E4}">
                <adec:decorative xmlns:adec="http://schemas.microsoft.com/office/drawing/2017/decorative" val="1"/>
              </a:ext>
            </a:extLst>
          </p:cNvPr>
          <p:cNvSpPr>
            <a:spLocks noChangeShapeType="1"/>
          </p:cNvSpPr>
          <p:nvPr/>
        </p:nvSpPr>
        <p:spPr bwMode="auto">
          <a:xfrm flipV="1">
            <a:off x="9498632" y="2549388"/>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40" name="Rectangle 47"/>
          <p:cNvSpPr>
            <a:spLocks noChangeArrowheads="1"/>
          </p:cNvSpPr>
          <p:nvPr/>
        </p:nvSpPr>
        <p:spPr bwMode="auto">
          <a:xfrm>
            <a:off x="8820924" y="4020234"/>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41" name="Table 40"/>
          <p:cNvGraphicFramePr>
            <a:graphicFrameLocks noGrp="1"/>
          </p:cNvGraphicFramePr>
          <p:nvPr>
            <p:extLst>
              <p:ext uri="{D42A27DB-BD31-4B8C-83A1-F6EECF244321}">
                <p14:modId xmlns:p14="http://schemas.microsoft.com/office/powerpoint/2010/main" val="3810815324"/>
              </p:ext>
            </p:extLst>
          </p:nvPr>
        </p:nvGraphicFramePr>
        <p:xfrm>
          <a:off x="8321415" y="2982365"/>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691087080"/>
              </p:ext>
            </p:extLst>
          </p:nvPr>
        </p:nvGraphicFramePr>
        <p:xfrm>
          <a:off x="9740832" y="1980588"/>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163774095"/>
              </p:ext>
            </p:extLst>
          </p:nvPr>
        </p:nvGraphicFramePr>
        <p:xfrm>
          <a:off x="9725954" y="43053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63</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716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003" y="184750"/>
            <a:ext cx="9621295" cy="962281"/>
          </a:xfrm>
        </p:spPr>
        <p:txBody>
          <a:bodyPr>
            <a:normAutofit/>
          </a:bodyPr>
          <a:lstStyle/>
          <a:p>
            <a:pPr algn="ctr"/>
            <a:r>
              <a:rPr lang="en-GB" altLang="en-US" dirty="0"/>
              <a:t>Table of Latest Finish Times</a:t>
            </a:r>
            <a:endParaRPr lang="en-GB" dirty="0"/>
          </a:p>
        </p:txBody>
      </p:sp>
      <p:sp>
        <p:nvSpPr>
          <p:cNvPr id="6" name="Content Placeholder 5"/>
          <p:cNvSpPr>
            <a:spLocks noGrp="1"/>
          </p:cNvSpPr>
          <p:nvPr>
            <p:ph idx="1"/>
          </p:nvPr>
        </p:nvSpPr>
        <p:spPr>
          <a:xfrm>
            <a:off x="954047" y="1261193"/>
            <a:ext cx="11025750" cy="3656106"/>
          </a:xfrm>
        </p:spPr>
        <p:txBody>
          <a:bodyPr>
            <a:normAutofit/>
          </a:bodyPr>
          <a:lstStyle/>
          <a:p>
            <a:r>
              <a:rPr lang="en-GB" altLang="en-US" sz="2000" dirty="0"/>
              <a:t>It is often advisable to set out Latest Finish Time calculations in a table format before adding them to a diagram. The Latest Finish Times for our office complex example and their calculation is performed below:</a:t>
            </a:r>
          </a:p>
          <a:p>
            <a:endParaRPr lang="en-GB" sz="2000" dirty="0"/>
          </a:p>
        </p:txBody>
      </p:sp>
      <p:sp>
        <p:nvSpPr>
          <p:cNvPr id="45062" name="Text Box 6"/>
          <p:cNvSpPr txBox="1">
            <a:spLocks noChangeArrowheads="1"/>
          </p:cNvSpPr>
          <p:nvPr/>
        </p:nvSpPr>
        <p:spPr bwMode="auto">
          <a:xfrm>
            <a:off x="460519" y="6160905"/>
            <a:ext cx="88312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228600" indent="-228600">
              <a:spcAft>
                <a:spcPts val="1800"/>
              </a:spcAft>
              <a:buFont typeface="Arial" panose="020B0604020202020204" pitchFamily="34" charset="0"/>
              <a:buChar char="•"/>
              <a:defRPr/>
            </a:pPr>
            <a:r>
              <a:rPr lang="en-GB" altLang="en-US" sz="2000" dirty="0">
                <a:solidFill>
                  <a:srgbClr val="003366"/>
                </a:solidFill>
                <a:latin typeface="Raleway" panose="020B0503030101060003" pitchFamily="34" charset="0"/>
                <a:cs typeface="Arial" panose="020B0604020202020204" pitchFamily="34" charset="0"/>
              </a:rPr>
              <a:t>** If there are more than one possible LFT value then always select the </a:t>
            </a:r>
            <a:br>
              <a:rPr lang="en-GB" altLang="en-US" sz="2000" dirty="0">
                <a:solidFill>
                  <a:srgbClr val="003366"/>
                </a:solidFill>
                <a:latin typeface="Raleway" panose="020B0503030101060003" pitchFamily="34" charset="0"/>
                <a:cs typeface="Arial" panose="020B0604020202020204" pitchFamily="34" charset="0"/>
              </a:rPr>
            </a:br>
            <a:r>
              <a:rPr lang="en-GB" altLang="en-US" sz="2000" dirty="0">
                <a:solidFill>
                  <a:srgbClr val="003366"/>
                </a:solidFill>
                <a:latin typeface="Raleway" panose="020B0503030101060003" pitchFamily="34" charset="0"/>
                <a:cs typeface="Arial" panose="020B0604020202020204" pitchFamily="34" charset="0"/>
              </a:rPr>
              <a:t>lowest LFT for an activity.</a:t>
            </a:r>
          </a:p>
        </p:txBody>
      </p:sp>
      <p:graphicFrame>
        <p:nvGraphicFramePr>
          <p:cNvPr id="8" name="Table 7"/>
          <p:cNvGraphicFramePr>
            <a:graphicFrameLocks noGrp="1"/>
          </p:cNvGraphicFramePr>
          <p:nvPr/>
        </p:nvGraphicFramePr>
        <p:xfrm>
          <a:off x="1163783" y="2288302"/>
          <a:ext cx="8128000" cy="3872603"/>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47667216"/>
                    </a:ext>
                  </a:extLst>
                </a:gridCol>
                <a:gridCol w="2032000">
                  <a:extLst>
                    <a:ext uri="{9D8B030D-6E8A-4147-A177-3AD203B41FA5}">
                      <a16:colId xmlns:a16="http://schemas.microsoft.com/office/drawing/2014/main" val="4024615579"/>
                    </a:ext>
                  </a:extLst>
                </a:gridCol>
                <a:gridCol w="2032000">
                  <a:extLst>
                    <a:ext uri="{9D8B030D-6E8A-4147-A177-3AD203B41FA5}">
                      <a16:colId xmlns:a16="http://schemas.microsoft.com/office/drawing/2014/main" val="2544329631"/>
                    </a:ext>
                  </a:extLst>
                </a:gridCol>
                <a:gridCol w="2032000">
                  <a:extLst>
                    <a:ext uri="{9D8B030D-6E8A-4147-A177-3AD203B41FA5}">
                      <a16:colId xmlns:a16="http://schemas.microsoft.com/office/drawing/2014/main" val="2884047804"/>
                    </a:ext>
                  </a:extLst>
                </a:gridCol>
              </a:tblGrid>
              <a:tr h="348122">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Following Activity's LFT</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Following Activity's Duration</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LFT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651410080"/>
                  </a:ext>
                </a:extLst>
              </a:tr>
              <a:tr h="259646">
                <a:tc>
                  <a:txBody>
                    <a:bodyPr/>
                    <a:lstStyle/>
                    <a:p>
                      <a:pPr algn="ctr" fontAlgn="b"/>
                      <a:r>
                        <a:rPr lang="en-GB" sz="1600" b="1" u="none" strike="noStrike" dirty="0">
                          <a:effectLst/>
                          <a:latin typeface="Raleway" panose="020B0503030101060003" pitchFamily="34" charset="0"/>
                        </a:rPr>
                        <a:t>M</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NA</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743197946"/>
                  </a:ext>
                </a:extLst>
              </a:tr>
              <a:tr h="259646">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755972173"/>
                  </a:ext>
                </a:extLst>
              </a:tr>
              <a:tr h="259646">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91704042"/>
                  </a:ext>
                </a:extLst>
              </a:tr>
              <a:tr h="259646">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887998024"/>
                  </a:ext>
                </a:extLst>
              </a:tr>
              <a:tr h="259646">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968098105"/>
                  </a:ext>
                </a:extLst>
              </a:tr>
              <a:tr h="259646">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 or 67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 or 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407861667"/>
                  </a:ext>
                </a:extLst>
              </a:tr>
              <a:tr h="259646">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359534395"/>
                  </a:ext>
                </a:extLst>
              </a:tr>
              <a:tr h="259646">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5865062"/>
                  </a:ext>
                </a:extLst>
              </a:tr>
              <a:tr h="259646">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 or 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 or 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123960522"/>
                  </a:ext>
                </a:extLst>
              </a:tr>
              <a:tr h="259646">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36</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45622190"/>
                  </a:ext>
                </a:extLst>
              </a:tr>
              <a:tr h="259646">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32</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02295203"/>
                  </a:ext>
                </a:extLst>
              </a:tr>
              <a:tr h="259646">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410228459"/>
                  </a:ext>
                </a:extLst>
              </a:tr>
              <a:tr h="259646">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 or 32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 or 20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4277944296"/>
                  </a:ext>
                </a:extLst>
              </a:tr>
            </a:tbl>
          </a:graphicData>
        </a:graphic>
      </p:graphicFrame>
    </p:spTree>
    <p:extLst>
      <p:ext uri="{BB962C8B-B14F-4D97-AF65-F5344CB8AC3E}">
        <p14:creationId xmlns:p14="http://schemas.microsoft.com/office/powerpoint/2010/main" val="278092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A01C-1072-478B-A290-FF3313B485AC}"/>
              </a:ext>
            </a:extLst>
          </p:cNvPr>
          <p:cNvSpPr>
            <a:spLocks noGrp="1"/>
          </p:cNvSpPr>
          <p:nvPr>
            <p:ph type="ctrTitle"/>
          </p:nvPr>
        </p:nvSpPr>
        <p:spPr/>
        <p:txBody>
          <a:bodyPr/>
          <a:lstStyle/>
          <a:p>
            <a:r>
              <a:rPr lang="en-TT" dirty="0"/>
              <a:t>Recap</a:t>
            </a:r>
          </a:p>
        </p:txBody>
      </p:sp>
      <p:sp>
        <p:nvSpPr>
          <p:cNvPr id="3" name="Subtitle 2">
            <a:extLst>
              <a:ext uri="{FF2B5EF4-FFF2-40B4-BE49-F238E27FC236}">
                <a16:creationId xmlns:a16="http://schemas.microsoft.com/office/drawing/2014/main" id="{304830FC-EA51-4083-B565-CA937AA2CE7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6607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827" y="167364"/>
            <a:ext cx="8112491" cy="962281"/>
          </a:xfrm>
        </p:spPr>
        <p:txBody>
          <a:bodyPr>
            <a:normAutofit fontScale="90000"/>
          </a:bodyPr>
          <a:lstStyle/>
          <a:p>
            <a:r>
              <a:rPr lang="en-GB" altLang="en-US" dirty="0"/>
              <a:t>Constructing a Network Diagram with Latest Finish Times</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Latest Finish Time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0</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12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74</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12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36</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36</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41</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92024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41</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63</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9848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399839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CBC-5A6E-4752-A19D-5C5ED14104DC}"/>
              </a:ext>
            </a:extLst>
          </p:cNvPr>
          <p:cNvSpPr>
            <a:spLocks noGrp="1"/>
          </p:cNvSpPr>
          <p:nvPr>
            <p:ph type="ctrTitle"/>
          </p:nvPr>
        </p:nvSpPr>
        <p:spPr/>
        <p:txBody>
          <a:bodyPr/>
          <a:lstStyle/>
          <a:p>
            <a:r>
              <a:rPr lang="en-TT" dirty="0"/>
              <a:t>Float</a:t>
            </a:r>
          </a:p>
        </p:txBody>
      </p:sp>
      <p:sp>
        <p:nvSpPr>
          <p:cNvPr id="3" name="Subtitle 2">
            <a:extLst>
              <a:ext uri="{FF2B5EF4-FFF2-40B4-BE49-F238E27FC236}">
                <a16:creationId xmlns:a16="http://schemas.microsoft.com/office/drawing/2014/main" id="{5AEED2E9-EE31-4F8E-99D1-F12FF6074309}"/>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87403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5180" y="165583"/>
            <a:ext cx="7349924" cy="962281"/>
          </a:xfrm>
        </p:spPr>
        <p:txBody>
          <a:bodyPr/>
          <a:lstStyle/>
          <a:p>
            <a:pPr algn="ctr"/>
            <a:r>
              <a:rPr lang="en-GB" altLang="en-US" dirty="0"/>
              <a:t>The Concept of Float</a:t>
            </a:r>
            <a:endParaRPr lang="en-GB" dirty="0"/>
          </a:p>
        </p:txBody>
      </p:sp>
      <p:sp>
        <p:nvSpPr>
          <p:cNvPr id="7" name="Content Placeholder 6"/>
          <p:cNvSpPr>
            <a:spLocks noGrp="1"/>
          </p:cNvSpPr>
          <p:nvPr>
            <p:ph idx="1"/>
          </p:nvPr>
        </p:nvSpPr>
        <p:spPr>
          <a:xfrm>
            <a:off x="618381" y="1573489"/>
            <a:ext cx="10214557" cy="5730136"/>
          </a:xfrm>
        </p:spPr>
        <p:txBody>
          <a:bodyPr>
            <a:normAutofit fontScale="92500" lnSpcReduction="20000"/>
          </a:bodyPr>
          <a:lstStyle/>
          <a:p>
            <a:r>
              <a:rPr lang="en-GB" altLang="en-US" dirty="0"/>
              <a:t>Once the ESTs and LFTs are calculated, critical activities can be identified.</a:t>
            </a:r>
          </a:p>
          <a:p>
            <a:r>
              <a:rPr lang="en-GB" altLang="en-US" dirty="0"/>
              <a:t>A critical task is one where </a:t>
            </a:r>
            <a:r>
              <a:rPr lang="en-GB" altLang="en-US" b="1" dirty="0">
                <a:solidFill>
                  <a:srgbClr val="099CC7"/>
                </a:solidFill>
              </a:rPr>
              <a:t>EST + Duration = LFT</a:t>
            </a:r>
            <a:r>
              <a:rPr lang="en-GB" altLang="en-US" dirty="0"/>
              <a:t>.  Thinking this through it means that the activity MUST start on that date or the entire project duration is affected.</a:t>
            </a:r>
          </a:p>
          <a:p>
            <a:r>
              <a:rPr lang="en-GB" altLang="en-US" dirty="0"/>
              <a:t>A non-critical task is where </a:t>
            </a:r>
            <a:r>
              <a:rPr lang="en-GB" altLang="en-US" b="1" dirty="0">
                <a:solidFill>
                  <a:srgbClr val="099CC7"/>
                </a:solidFill>
              </a:rPr>
              <a:t>EST + Duration is less (earlier) than the LFT</a:t>
            </a:r>
            <a:r>
              <a:rPr lang="en-GB" altLang="en-US" dirty="0"/>
              <a:t>.  This means that although the activity could start as early as the EST, providing it finishes by the LFT the project could still finish on schedule.</a:t>
            </a:r>
          </a:p>
          <a:p>
            <a:r>
              <a:rPr lang="en-GB" altLang="en-US" dirty="0"/>
              <a:t>The difference between the </a:t>
            </a:r>
            <a:r>
              <a:rPr lang="en-GB" altLang="en-US" b="1" dirty="0">
                <a:solidFill>
                  <a:srgbClr val="099CC7"/>
                </a:solidFill>
              </a:rPr>
              <a:t>EST + Duration and the LFT is known as FLOAT (or Slack</a:t>
            </a:r>
            <a:r>
              <a:rPr lang="en-GB" altLang="en-US" dirty="0"/>
              <a:t>).  In other words the activity can “float” for a specific period without it becoming a problem.  </a:t>
            </a:r>
          </a:p>
          <a:p>
            <a:r>
              <a:rPr lang="en-GB" altLang="en-US" dirty="0"/>
              <a:t>All this is very useful information for the project manager. Critical activities must stay on schedule: knowing the float </a:t>
            </a:r>
            <a:br>
              <a:rPr lang="en-GB" altLang="en-US" dirty="0"/>
            </a:br>
            <a:r>
              <a:rPr lang="en-GB" altLang="en-US" dirty="0"/>
              <a:t>for non-critical activities will let the project manager know </a:t>
            </a:r>
            <a:br>
              <a:rPr lang="en-GB" altLang="en-US" dirty="0"/>
            </a:br>
            <a:r>
              <a:rPr lang="en-GB" altLang="en-US" dirty="0"/>
              <a:t>how long they can be delayed for before impacting the </a:t>
            </a:r>
            <a:br>
              <a:rPr lang="en-GB" altLang="en-US" dirty="0"/>
            </a:br>
            <a:r>
              <a:rPr lang="en-GB" altLang="en-US" dirty="0"/>
              <a:t>entire project.</a:t>
            </a:r>
          </a:p>
          <a:p>
            <a:endParaRPr lang="en-GB" dirty="0"/>
          </a:p>
        </p:txBody>
      </p:sp>
    </p:spTree>
    <p:extLst>
      <p:ext uri="{BB962C8B-B14F-4D97-AF65-F5344CB8AC3E}">
        <p14:creationId xmlns:p14="http://schemas.microsoft.com/office/powerpoint/2010/main" val="325189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3005" y="160703"/>
            <a:ext cx="7514185" cy="962281"/>
          </a:xfrm>
        </p:spPr>
        <p:txBody>
          <a:bodyPr/>
          <a:lstStyle/>
          <a:p>
            <a:pPr algn="ctr"/>
            <a:r>
              <a:rPr lang="en-GB" dirty="0"/>
              <a:t>Float calculations</a:t>
            </a:r>
          </a:p>
        </p:txBody>
      </p:sp>
      <p:sp>
        <p:nvSpPr>
          <p:cNvPr id="4" name="Content Placeholder 3"/>
          <p:cNvSpPr>
            <a:spLocks noGrp="1"/>
          </p:cNvSpPr>
          <p:nvPr>
            <p:ph idx="1"/>
          </p:nvPr>
        </p:nvSpPr>
        <p:spPr>
          <a:xfrm>
            <a:off x="564943" y="1317237"/>
            <a:ext cx="10214557" cy="3656106"/>
          </a:xfrm>
        </p:spPr>
        <p:txBody>
          <a:bodyPr>
            <a:normAutofit/>
          </a:bodyPr>
          <a:lstStyle/>
          <a:p>
            <a:r>
              <a:rPr lang="en-GB" altLang="en-US" sz="2800" dirty="0"/>
              <a:t>The float for the office complex activities is shown below.</a:t>
            </a:r>
          </a:p>
          <a:p>
            <a:endParaRPr lang="en-GB" sz="2800" dirty="0"/>
          </a:p>
        </p:txBody>
      </p:sp>
      <p:sp>
        <p:nvSpPr>
          <p:cNvPr id="52230" name="Text Box 6"/>
          <p:cNvSpPr txBox="1">
            <a:spLocks noChangeArrowheads="1"/>
          </p:cNvSpPr>
          <p:nvPr/>
        </p:nvSpPr>
        <p:spPr bwMode="auto">
          <a:xfrm>
            <a:off x="502537" y="5588684"/>
            <a:ext cx="10062498"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eaLnBrk="1" hangingPunct="1">
              <a:lnSpc>
                <a:spcPct val="150000"/>
              </a:lnSpc>
              <a:buFont typeface="Arial" panose="020B0604020202020204" pitchFamily="34" charset="0"/>
              <a:buChar char="•"/>
              <a:defRPr/>
            </a:pPr>
            <a:r>
              <a:rPr lang="en-GB" altLang="en-US" sz="2400" dirty="0">
                <a:solidFill>
                  <a:srgbClr val="023366"/>
                </a:solidFill>
                <a:latin typeface="Raleway" panose="020B0503030101060003" pitchFamily="34" charset="0"/>
                <a:cs typeface="Arial" panose="020B0604020202020204" pitchFamily="34" charset="0"/>
              </a:rPr>
              <a:t>All activities with a float of 0 are </a:t>
            </a:r>
            <a:r>
              <a:rPr lang="en-GB" altLang="en-US" sz="2400" u="sng" dirty="0">
                <a:solidFill>
                  <a:srgbClr val="023366"/>
                </a:solidFill>
                <a:latin typeface="Raleway" panose="020B0503030101060003" pitchFamily="34" charset="0"/>
                <a:cs typeface="Arial" panose="020B0604020202020204" pitchFamily="34" charset="0"/>
              </a:rPr>
              <a:t>critical</a:t>
            </a:r>
            <a:r>
              <a:rPr lang="en-GB" altLang="en-US" sz="2400" dirty="0">
                <a:solidFill>
                  <a:srgbClr val="023366"/>
                </a:solidFill>
                <a:latin typeface="Raleway" panose="020B0503030101060003" pitchFamily="34" charset="0"/>
                <a:cs typeface="Arial" panose="020B0604020202020204" pitchFamily="34" charset="0"/>
              </a:rPr>
              <a:t>: if they are delayed </a:t>
            </a:r>
            <a:br>
              <a:rPr lang="en-GB" altLang="en-US" sz="2400" dirty="0">
                <a:solidFill>
                  <a:srgbClr val="023366"/>
                </a:solidFill>
                <a:latin typeface="Raleway" panose="020B0503030101060003" pitchFamily="34" charset="0"/>
                <a:cs typeface="Arial" panose="020B0604020202020204" pitchFamily="34" charset="0"/>
              </a:rPr>
            </a:br>
            <a:r>
              <a:rPr lang="en-GB" altLang="en-US" sz="2400" dirty="0">
                <a:solidFill>
                  <a:srgbClr val="023366"/>
                </a:solidFill>
                <a:latin typeface="Raleway" panose="020B0503030101060003" pitchFamily="34" charset="0"/>
                <a:cs typeface="Arial" panose="020B0604020202020204" pitchFamily="34" charset="0"/>
              </a:rPr>
              <a:t>the project is delayed.</a:t>
            </a:r>
          </a:p>
        </p:txBody>
      </p:sp>
      <p:graphicFrame>
        <p:nvGraphicFramePr>
          <p:cNvPr id="3" name="Table 2"/>
          <p:cNvGraphicFramePr>
            <a:graphicFrameLocks noGrp="1"/>
          </p:cNvGraphicFramePr>
          <p:nvPr/>
        </p:nvGraphicFramePr>
        <p:xfrm>
          <a:off x="629858" y="1932578"/>
          <a:ext cx="9249135" cy="3620851"/>
        </p:xfrm>
        <a:graphic>
          <a:graphicData uri="http://schemas.openxmlformats.org/drawingml/2006/table">
            <a:tbl>
              <a:tblPr firstRow="1" bandRow="1">
                <a:tableStyleId>{00A15C55-8517-42AA-B614-E9B94910E393}</a:tableStyleId>
              </a:tblPr>
              <a:tblGrid>
                <a:gridCol w="1033286">
                  <a:extLst>
                    <a:ext uri="{9D8B030D-6E8A-4147-A177-3AD203B41FA5}">
                      <a16:colId xmlns:a16="http://schemas.microsoft.com/office/drawing/2014/main" val="2323603147"/>
                    </a:ext>
                  </a:extLst>
                </a:gridCol>
                <a:gridCol w="2464755">
                  <a:extLst>
                    <a:ext uri="{9D8B030D-6E8A-4147-A177-3AD203B41FA5}">
                      <a16:colId xmlns:a16="http://schemas.microsoft.com/office/drawing/2014/main" val="1915520636"/>
                    </a:ext>
                  </a:extLst>
                </a:gridCol>
                <a:gridCol w="864826">
                  <a:extLst>
                    <a:ext uri="{9D8B030D-6E8A-4147-A177-3AD203B41FA5}">
                      <a16:colId xmlns:a16="http://schemas.microsoft.com/office/drawing/2014/main" val="1150332706"/>
                    </a:ext>
                  </a:extLst>
                </a:gridCol>
                <a:gridCol w="972930">
                  <a:extLst>
                    <a:ext uri="{9D8B030D-6E8A-4147-A177-3AD203B41FA5}">
                      <a16:colId xmlns:a16="http://schemas.microsoft.com/office/drawing/2014/main" val="759340306"/>
                    </a:ext>
                  </a:extLst>
                </a:gridCol>
                <a:gridCol w="1113463">
                  <a:extLst>
                    <a:ext uri="{9D8B030D-6E8A-4147-A177-3AD203B41FA5}">
                      <a16:colId xmlns:a16="http://schemas.microsoft.com/office/drawing/2014/main" val="2537645805"/>
                    </a:ext>
                  </a:extLst>
                </a:gridCol>
                <a:gridCol w="2799875">
                  <a:extLst>
                    <a:ext uri="{9D8B030D-6E8A-4147-A177-3AD203B41FA5}">
                      <a16:colId xmlns:a16="http://schemas.microsoft.com/office/drawing/2014/main" val="2415819840"/>
                    </a:ext>
                  </a:extLst>
                </a:gridCol>
              </a:tblGrid>
              <a:tr h="327106">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l" fontAlgn="b"/>
                      <a:r>
                        <a:rPr lang="en-GB" sz="1600" b="1" u="none" strike="noStrike" dirty="0">
                          <a:solidFill>
                            <a:srgbClr val="FFFFFF"/>
                          </a:solidFill>
                          <a:effectLst/>
                          <a:latin typeface="Raleway" panose="020B0503030101060003" pitchFamily="34" charset="0"/>
                        </a:rPr>
                        <a:t>Description</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EST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LFT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0" u="none" strike="noStrike" dirty="0">
                          <a:solidFill>
                            <a:srgbClr val="FFFFFF"/>
                          </a:solidFill>
                          <a:effectLst/>
                          <a:latin typeface="Raleway" panose="020B0503030101060003" pitchFamily="34" charset="0"/>
                        </a:rPr>
                        <a:t>Float: LFT - (EST + Dur)</a:t>
                      </a:r>
                      <a:endParaRPr lang="en-GB" sz="1600" b="0"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2560706171"/>
                  </a:ext>
                </a:extLst>
              </a:tr>
              <a:tr h="243971">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dirty="0">
                          <a:effectLst/>
                          <a:latin typeface="Raleway" panose="020B0503030101060003" pitchFamily="34" charset="0"/>
                        </a:rPr>
                        <a:t>Dig &amp; Lay foundations</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12</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351277773"/>
                  </a:ext>
                </a:extLst>
              </a:tr>
              <a:tr h="243971">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Lay Drive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77</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62</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33426357"/>
                  </a:ext>
                </a:extLst>
              </a:tr>
              <a:tr h="243971">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Construct Walls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32</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836242892"/>
                  </a:ext>
                </a:extLst>
              </a:tr>
              <a:tr h="243971">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Carpenters Put on Roof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36</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644893189"/>
                  </a:ext>
                </a:extLst>
              </a:tr>
              <a:tr h="243971">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Roofers Lay Tiles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41</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936201635"/>
                  </a:ext>
                </a:extLst>
              </a:tr>
              <a:tr h="243971">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Finish Carpentry Work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478661281"/>
                  </a:ext>
                </a:extLst>
              </a:tr>
              <a:tr h="243971">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Install Water Pipes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49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1</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188084737"/>
                  </a:ext>
                </a:extLst>
              </a:tr>
              <a:tr h="243971">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Plastering of Walls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57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776813641"/>
                  </a:ext>
                </a:extLst>
              </a:tr>
              <a:tr h="243971">
                <a:tc>
                  <a:txBody>
                    <a:bodyPr/>
                    <a:lstStyle/>
                    <a:p>
                      <a:pPr algn="ctr" fontAlgn="b"/>
                      <a:r>
                        <a:rPr lang="en-GB" sz="1600" b="1" u="none" strike="noStrike" dirty="0">
                          <a:effectLst/>
                          <a:latin typeface="Raleway" panose="020B0503030101060003" pitchFamily="34" charset="0"/>
                        </a:rPr>
                        <a:t>I</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Decoration</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77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528863895"/>
                  </a:ext>
                </a:extLst>
              </a:tr>
              <a:tr h="243971">
                <a:tc>
                  <a:txBody>
                    <a:bodyPr/>
                    <a:lstStyle/>
                    <a:p>
                      <a:pPr algn="ctr" fontAlgn="b"/>
                      <a:r>
                        <a:rPr lang="en-GB" sz="1600" b="1" u="none" strike="noStrike" dirty="0">
                          <a:effectLst/>
                          <a:latin typeface="Raleway" panose="020B0503030101060003" pitchFamily="34" charset="0"/>
                        </a:rPr>
                        <a:t>J</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Tiles Fitted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6</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3812504"/>
                  </a:ext>
                </a:extLst>
              </a:tr>
              <a:tr h="243971">
                <a:tc>
                  <a:txBody>
                    <a:bodyPr/>
                    <a:lstStyle/>
                    <a:p>
                      <a:pPr algn="ctr" fontAlgn="b"/>
                      <a:r>
                        <a:rPr lang="en-GB" sz="1600" b="1" u="none" strike="noStrike" dirty="0">
                          <a:effectLst/>
                          <a:latin typeface="Raleway" panose="020B0503030101060003" pitchFamily="34" charset="0"/>
                        </a:rPr>
                        <a:t>K</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Carpets Fitted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712601588"/>
                  </a:ext>
                </a:extLst>
              </a:tr>
              <a:tr h="243971">
                <a:tc>
                  <a:txBody>
                    <a:bodyPr/>
                    <a:lstStyle/>
                    <a:p>
                      <a:pPr algn="ctr" fontAlgn="b"/>
                      <a:r>
                        <a:rPr lang="en-GB" sz="1600" b="1" u="none" strike="noStrike" dirty="0">
                          <a:effectLst/>
                          <a:latin typeface="Raleway" panose="020B0503030101060003" pitchFamily="34" charset="0"/>
                        </a:rPr>
                        <a:t>L</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Wiring Completed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49</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0</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855949993"/>
                  </a:ext>
                </a:extLst>
              </a:tr>
              <a:tr h="243971">
                <a:tc>
                  <a:txBody>
                    <a:bodyPr/>
                    <a:lstStyle/>
                    <a:p>
                      <a:pPr algn="ctr" fontAlgn="b"/>
                      <a:r>
                        <a:rPr lang="en-GB" sz="1600" b="1" u="none" strike="noStrike" dirty="0">
                          <a:effectLst/>
                          <a:latin typeface="Raleway" panose="020B0503030101060003" pitchFamily="34" charset="0"/>
                        </a:rPr>
                        <a:t>M</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Project completed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77</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0</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62660999"/>
                  </a:ext>
                </a:extLst>
              </a:tr>
            </a:tbl>
          </a:graphicData>
        </a:graphic>
      </p:graphicFrame>
    </p:spTree>
    <p:extLst>
      <p:ext uri="{BB962C8B-B14F-4D97-AF65-F5344CB8AC3E}">
        <p14:creationId xmlns:p14="http://schemas.microsoft.com/office/powerpoint/2010/main" val="139995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0-#ppt_w/2"/>
                                          </p:val>
                                        </p:tav>
                                        <p:tav tm="100000">
                                          <p:val>
                                            <p:strVal val="#ppt_x"/>
                                          </p:val>
                                        </p:tav>
                                      </p:tavLst>
                                    </p:anim>
                                    <p:anim calcmode="lin" valueType="num">
                                      <p:cBhvr additive="base">
                                        <p:cTn id="8"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2321" y="155315"/>
            <a:ext cx="7163887" cy="962281"/>
          </a:xfrm>
        </p:spPr>
        <p:txBody>
          <a:bodyPr>
            <a:normAutofit fontScale="90000"/>
          </a:bodyPr>
          <a:lstStyle/>
          <a:p>
            <a:r>
              <a:rPr lang="en-GB" altLang="en-US" dirty="0"/>
              <a:t>Constructing a Network Diagram with Float</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Float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0</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12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74</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62</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12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36</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36</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41</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92024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41</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1</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63</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9848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62</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p>
                      <a:pPr algn="ct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7" y="2663808"/>
            <a:ext cx="249489" cy="6381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102438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8951180" cy="3206464"/>
          </a:xfrm>
        </p:spPr>
        <p:txBody>
          <a:bodyPr>
            <a:normAutofit/>
          </a:bodyPr>
          <a:lstStyle/>
          <a:p>
            <a:pPr>
              <a:lnSpc>
                <a:spcPct val="100000"/>
              </a:lnSpc>
            </a:pPr>
            <a:r>
              <a:rPr lang="en-GB" sz="3200" dirty="0"/>
              <a:t>Take a 10 minute break, after the break…</a:t>
            </a:r>
          </a:p>
          <a:p>
            <a:pPr>
              <a:lnSpc>
                <a:spcPct val="100000"/>
              </a:lnSpc>
            </a:pPr>
            <a:endParaRPr lang="en-GB" sz="3200" dirty="0"/>
          </a:p>
          <a:p>
            <a:pPr>
              <a:lnSpc>
                <a:spcPct val="100000"/>
              </a:lnSpc>
            </a:pPr>
            <a:r>
              <a:rPr lang="en-GB" sz="3200" b="1" dirty="0"/>
              <a:t>Check our understanding and introduction to MS Project</a:t>
            </a:r>
          </a:p>
          <a:p>
            <a:pPr>
              <a:lnSpc>
                <a:spcPct val="100000"/>
              </a:lnSpc>
            </a:pPr>
            <a:endParaRPr lang="en-GB" sz="32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10867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84019" y="1194"/>
            <a:ext cx="7102478" cy="1325563"/>
          </a:xfrm>
        </p:spPr>
        <p:txBody>
          <a:bodyPr>
            <a:normAutofit fontScale="90000"/>
          </a:bodyPr>
          <a:lstStyle/>
          <a:p>
            <a:r>
              <a:rPr lang="en-GB" altLang="en-US" sz="4200" dirty="0"/>
              <a:t>Recap: Terminology of network analysis/critical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Activity</a:t>
            </a:r>
            <a:r>
              <a:rPr lang="en-US" altLang="en-US" sz="1900" dirty="0"/>
              <a:t> - A specific </a:t>
            </a:r>
            <a:r>
              <a:rPr lang="en-US" altLang="en-US" sz="1900" dirty="0">
                <a:solidFill>
                  <a:srgbClr val="099CC7"/>
                </a:solidFill>
              </a:rPr>
              <a:t>task</a:t>
            </a:r>
            <a:r>
              <a:rPr lang="en-US" altLang="en-US" sz="1900" dirty="0"/>
              <a:t> or set of tasks that are required by the project, use up </a:t>
            </a:r>
            <a:r>
              <a:rPr lang="en-US" altLang="en-US" sz="1900" dirty="0">
                <a:solidFill>
                  <a:srgbClr val="099CC7"/>
                </a:solidFill>
              </a:rPr>
              <a:t>resources,</a:t>
            </a:r>
            <a:r>
              <a:rPr lang="en-US" altLang="en-US" sz="1900" dirty="0"/>
              <a:t> and take </a:t>
            </a:r>
            <a:r>
              <a:rPr lang="en-US" altLang="en-US" sz="1900" dirty="0">
                <a:solidFill>
                  <a:srgbClr val="099CC7"/>
                </a:solidFill>
              </a:rPr>
              <a:t>time</a:t>
            </a:r>
            <a:r>
              <a:rPr lang="en-US" altLang="en-US" sz="1900" dirty="0"/>
              <a:t> to complete.</a:t>
            </a:r>
          </a:p>
          <a:p>
            <a:r>
              <a:rPr lang="en-US" altLang="en-US" sz="1900" b="1" dirty="0">
                <a:solidFill>
                  <a:srgbClr val="099CC7"/>
                </a:solidFill>
              </a:rPr>
              <a:t>Network</a:t>
            </a:r>
            <a:r>
              <a:rPr lang="en-US" altLang="en-US" sz="1900" dirty="0"/>
              <a:t> - The combination of </a:t>
            </a:r>
            <a:r>
              <a:rPr lang="en-US" altLang="en-US" sz="1900" dirty="0">
                <a:solidFill>
                  <a:srgbClr val="099CC7"/>
                </a:solidFill>
              </a:rPr>
              <a:t>all activities </a:t>
            </a:r>
            <a:r>
              <a:rPr lang="en-US" altLang="en-US" sz="1900" dirty="0"/>
              <a:t>that define the project and the sequence of relationships between them.</a:t>
            </a:r>
            <a:endParaRPr lang="en-GB" altLang="en-US" sz="1900" dirty="0"/>
          </a:p>
          <a:p>
            <a:r>
              <a:rPr lang="en-US" altLang="en-US" sz="1900" b="1" dirty="0">
                <a:solidFill>
                  <a:srgbClr val="099CC7"/>
                </a:solidFill>
              </a:rPr>
              <a:t>Milestone</a:t>
            </a:r>
            <a:r>
              <a:rPr lang="en-US" altLang="en-US" sz="1900" b="1" dirty="0"/>
              <a:t> </a:t>
            </a:r>
            <a:r>
              <a:rPr lang="en-US" altLang="en-US" sz="1900" dirty="0"/>
              <a:t>- A </a:t>
            </a:r>
            <a:r>
              <a:rPr lang="en-US" altLang="en-US" sz="1900" dirty="0">
                <a:solidFill>
                  <a:srgbClr val="099CC7"/>
                </a:solidFill>
              </a:rPr>
              <a:t>zero duration activity </a:t>
            </a:r>
            <a:r>
              <a:rPr lang="en-US" altLang="en-US" sz="1900" dirty="0"/>
              <a:t>(task) which does not involve any work but which is nonetheless important as a key achievement e.g. Contract Award, </a:t>
            </a:r>
            <a:br>
              <a:rPr lang="en-US" altLang="en-US" sz="1900" dirty="0"/>
            </a:br>
            <a:r>
              <a:rPr lang="en-US" altLang="en-US" sz="1900" dirty="0"/>
              <a:t>Project Completion.</a:t>
            </a:r>
          </a:p>
          <a:p>
            <a:endParaRPr lang="en-US" altLang="en-US" sz="1900" dirty="0"/>
          </a:p>
          <a:p>
            <a:r>
              <a:rPr lang="en-US" altLang="en-US" sz="2000" b="1" dirty="0">
                <a:solidFill>
                  <a:srgbClr val="00B0F0"/>
                </a:solidFill>
              </a:rPr>
              <a:t>Question: What has to happen before activity f can start?</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FC9F457-218E-4AFB-84AF-8CF4E77B0313}"/>
              </a:ext>
              <a:ext uri="{C183D7F6-B498-43B3-948B-1728B52AA6E4}">
                <adec:decorative xmlns:adec="http://schemas.microsoft.com/office/drawing/2017/decorative" val="1"/>
              </a:ext>
            </a:extLst>
          </p:cNvPr>
          <p:cNvSpPr/>
          <p:nvPr/>
        </p:nvSpPr>
        <p:spPr>
          <a:xfrm>
            <a:off x="6140669" y="3003331"/>
            <a:ext cx="973521" cy="10602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7B318F7-0739-4F4A-85B4-57A45F7AE683}"/>
              </a:ext>
            </a:extLst>
          </p:cNvPr>
          <p:cNvSpPr txBox="1"/>
          <p:nvPr/>
        </p:nvSpPr>
        <p:spPr>
          <a:xfrm>
            <a:off x="5191522" y="1161927"/>
            <a:ext cx="2447595" cy="1846659"/>
          </a:xfrm>
          <a:prstGeom prst="rect">
            <a:avLst/>
          </a:prstGeom>
          <a:noFill/>
        </p:spPr>
        <p:txBody>
          <a:bodyPr wrap="square" rtlCol="0">
            <a:spAutoFit/>
          </a:bodyPr>
          <a:lstStyle/>
          <a:p>
            <a:r>
              <a:rPr lang="en-GB" sz="1900" b="1" dirty="0">
                <a:solidFill>
                  <a:srgbClr val="099CC7"/>
                </a:solidFill>
                <a:latin typeface="Raleway" panose="020B0503030101060003" pitchFamily="34" charset="77"/>
              </a:rPr>
              <a:t>Relationship/</a:t>
            </a:r>
          </a:p>
          <a:p>
            <a:r>
              <a:rPr lang="en-GB" sz="1900" b="1" dirty="0">
                <a:solidFill>
                  <a:srgbClr val="099CC7"/>
                </a:solidFill>
                <a:latin typeface="Raleway" panose="020B0503030101060003" pitchFamily="34" charset="77"/>
              </a:rPr>
              <a:t>predecessor/ dependency </a:t>
            </a:r>
            <a:r>
              <a:rPr lang="en-GB" sz="1900" dirty="0">
                <a:solidFill>
                  <a:srgbClr val="071D49"/>
                </a:solidFill>
                <a:latin typeface="Raleway" panose="020B0503030101060003" pitchFamily="34" charset="77"/>
              </a:rPr>
              <a:t>– activity a must be completed before c can start</a:t>
            </a:r>
          </a:p>
        </p:txBody>
      </p:sp>
      <p:sp>
        <p:nvSpPr>
          <p:cNvPr id="7" name="Oval 6">
            <a:extLst>
              <a:ext uri="{FF2B5EF4-FFF2-40B4-BE49-F238E27FC236}">
                <a16:creationId xmlns:a16="http://schemas.microsoft.com/office/drawing/2014/main" id="{02E42469-347A-425F-8516-5760575D3954}"/>
              </a:ext>
              <a:ext uri="{C183D7F6-B498-43B3-948B-1728B52AA6E4}">
                <adec:decorative xmlns:adec="http://schemas.microsoft.com/office/drawing/2017/decorative" val="1"/>
              </a:ext>
            </a:extLst>
          </p:cNvPr>
          <p:cNvSpPr/>
          <p:nvPr/>
        </p:nvSpPr>
        <p:spPr>
          <a:xfrm>
            <a:off x="6680638" y="5057849"/>
            <a:ext cx="2205859" cy="9233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F06FF0B-75C8-4983-B447-680C4E014A6C}"/>
              </a:ext>
            </a:extLst>
          </p:cNvPr>
          <p:cNvSpPr txBox="1"/>
          <p:nvPr/>
        </p:nvSpPr>
        <p:spPr>
          <a:xfrm>
            <a:off x="9837094" y="5057849"/>
            <a:ext cx="2447595" cy="1846659"/>
          </a:xfrm>
          <a:prstGeom prst="rect">
            <a:avLst/>
          </a:prstGeom>
          <a:noFill/>
        </p:spPr>
        <p:txBody>
          <a:bodyPr wrap="square" rtlCol="0">
            <a:spAutoFit/>
          </a:bodyPr>
          <a:lstStyle/>
          <a:p>
            <a:r>
              <a:rPr lang="en-GB" sz="1900" b="1" dirty="0">
                <a:solidFill>
                  <a:srgbClr val="099CC7"/>
                </a:solidFill>
                <a:latin typeface="Raleway" panose="020B0503030101060003" pitchFamily="34" charset="77"/>
              </a:rPr>
              <a:t>Relationship/</a:t>
            </a:r>
          </a:p>
          <a:p>
            <a:r>
              <a:rPr lang="en-GB" sz="1900" b="1" dirty="0">
                <a:solidFill>
                  <a:srgbClr val="099CC7"/>
                </a:solidFill>
                <a:latin typeface="Raleway" panose="020B0503030101060003" pitchFamily="34" charset="77"/>
              </a:rPr>
              <a:t>predecessor/ dependency </a:t>
            </a:r>
            <a:r>
              <a:rPr lang="en-GB" sz="1900" dirty="0">
                <a:solidFill>
                  <a:srgbClr val="071D49"/>
                </a:solidFill>
                <a:latin typeface="Raleway" panose="020B0503030101060003" pitchFamily="34" charset="77"/>
              </a:rPr>
              <a:t>– activities b and d must be completed before e can start</a:t>
            </a:r>
          </a:p>
        </p:txBody>
      </p:sp>
      <p:sp>
        <p:nvSpPr>
          <p:cNvPr id="29" name="Oval 28">
            <a:extLst>
              <a:ext uri="{FF2B5EF4-FFF2-40B4-BE49-F238E27FC236}">
                <a16:creationId xmlns:a16="http://schemas.microsoft.com/office/drawing/2014/main" id="{93EBE2D6-F4E2-4F1B-BF93-EC42675AA31F}"/>
              </a:ext>
              <a:ext uri="{C183D7F6-B498-43B3-948B-1728B52AA6E4}">
                <adec:decorative xmlns:adec="http://schemas.microsoft.com/office/drawing/2017/decorative" val="1"/>
              </a:ext>
            </a:extLst>
          </p:cNvPr>
          <p:cNvSpPr/>
          <p:nvPr/>
        </p:nvSpPr>
        <p:spPr>
          <a:xfrm>
            <a:off x="5023945" y="3273972"/>
            <a:ext cx="1305910" cy="12183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A80FA-30CE-4993-A6C6-B01CC5CF068E}"/>
              </a:ext>
              <a:ext uri="{C183D7F6-B498-43B3-948B-1728B52AA6E4}">
                <adec:decorative xmlns:adec="http://schemas.microsoft.com/office/drawing/2017/decorative" val="1"/>
              </a:ext>
            </a:extLst>
          </p:cNvPr>
          <p:cNvSpPr/>
          <p:nvPr/>
        </p:nvSpPr>
        <p:spPr>
          <a:xfrm>
            <a:off x="4827629" y="2321044"/>
            <a:ext cx="6828614" cy="436255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2" grpId="1" animBg="1"/>
      <p:bldP spid="3" grpId="0"/>
      <p:bldP spid="3" grpId="1"/>
      <p:bldP spid="7" grpId="0" animBg="1"/>
      <p:bldP spid="7" grpId="1" animBg="1"/>
      <p:bldP spid="8" grpId="0"/>
      <p:bldP spid="8" grpId="1"/>
      <p:bldP spid="29" grpId="0" animBg="1"/>
      <p:bldP spid="29" grpId="1" animBg="1"/>
      <p:bldP spid="30" grpId="0" animBg="1"/>
      <p:bldP spid="30"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Where is the 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Critical</a:t>
            </a:r>
            <a:r>
              <a:rPr lang="en-US" altLang="en-US" sz="1900" b="1" dirty="0"/>
              <a:t> </a:t>
            </a:r>
            <a:r>
              <a:rPr lang="en-US" altLang="en-US" sz="1900" dirty="0"/>
              <a:t>- Activities, events, or paths which, if delayed, will delay the completion of the project.  A project’s </a:t>
            </a:r>
            <a:r>
              <a:rPr lang="en-US" altLang="en-US" sz="1900" b="1" dirty="0">
                <a:solidFill>
                  <a:srgbClr val="099CC7"/>
                </a:solidFill>
              </a:rPr>
              <a:t>critical path </a:t>
            </a:r>
            <a:r>
              <a:rPr lang="en-US" altLang="en-US" sz="1900" dirty="0"/>
              <a:t>is understood to mean that </a:t>
            </a:r>
            <a:r>
              <a:rPr lang="en-US" altLang="en-US" sz="1900" dirty="0">
                <a:solidFill>
                  <a:srgbClr val="099CC7"/>
                </a:solidFill>
              </a:rPr>
              <a:t>sequence of critical (slowest) activities</a:t>
            </a:r>
            <a:r>
              <a:rPr lang="en-US" altLang="en-US" sz="1900" dirty="0"/>
              <a:t> that connect the project’s start activity to its finish activity.</a:t>
            </a:r>
          </a:p>
          <a:p>
            <a:pPr marL="0" indent="0">
              <a:buNone/>
            </a:pPr>
            <a:r>
              <a:rPr lang="en-US" altLang="en-US" sz="1900" b="1" dirty="0">
                <a:solidFill>
                  <a:srgbClr val="00B0F0"/>
                </a:solidFill>
              </a:rPr>
              <a:t>Questions: Which path is the slowest?</a:t>
            </a:r>
          </a:p>
          <a:p>
            <a:r>
              <a:rPr lang="en-US" altLang="en-US" sz="1900" dirty="0"/>
              <a:t>a, c, f</a:t>
            </a:r>
          </a:p>
          <a:p>
            <a:r>
              <a:rPr lang="en-US" altLang="en-US" sz="1900" dirty="0"/>
              <a:t>a, d, e, f</a:t>
            </a:r>
          </a:p>
          <a:p>
            <a:r>
              <a:rPr lang="en-US" altLang="en-US" sz="1900" dirty="0"/>
              <a:t>b, e, f</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Answer: Where is the 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Critical</a:t>
            </a:r>
            <a:r>
              <a:rPr lang="en-US" altLang="en-US" sz="1900" b="1" dirty="0"/>
              <a:t> </a:t>
            </a:r>
            <a:r>
              <a:rPr lang="en-US" altLang="en-US" sz="1900" dirty="0"/>
              <a:t>- Activities, events, or paths which, if delayed, will delay the completion of the project.  A project’s </a:t>
            </a:r>
            <a:r>
              <a:rPr lang="en-US" altLang="en-US" sz="1900" b="1" dirty="0">
                <a:solidFill>
                  <a:srgbClr val="099CC7"/>
                </a:solidFill>
              </a:rPr>
              <a:t>critical path </a:t>
            </a:r>
            <a:r>
              <a:rPr lang="en-US" altLang="en-US" sz="1900" dirty="0"/>
              <a:t>is understood to mean that </a:t>
            </a:r>
            <a:r>
              <a:rPr lang="en-US" altLang="en-US" sz="1900" dirty="0">
                <a:solidFill>
                  <a:srgbClr val="099CC7"/>
                </a:solidFill>
              </a:rPr>
              <a:t>sequence of critical (slowest) activities</a:t>
            </a:r>
            <a:r>
              <a:rPr lang="en-US" altLang="en-US" sz="1900" dirty="0"/>
              <a:t> that connect the project’s start activity to its finish activity.</a:t>
            </a:r>
          </a:p>
          <a:p>
            <a:pPr marL="0" indent="0">
              <a:buNone/>
            </a:pPr>
            <a:r>
              <a:rPr lang="en-US" altLang="en-US" sz="1900" b="1" dirty="0">
                <a:solidFill>
                  <a:srgbClr val="00B0F0"/>
                </a:solidFill>
              </a:rPr>
              <a:t>Questions: Which path is the slowest?</a:t>
            </a:r>
          </a:p>
          <a:p>
            <a:pPr marL="0" indent="0">
              <a:buNone/>
            </a:pPr>
            <a:r>
              <a:rPr lang="en-US" altLang="en-US" sz="1900" b="1" dirty="0"/>
              <a:t>a, c, f</a:t>
            </a:r>
          </a:p>
          <a:p>
            <a:pPr marL="0" indent="0">
              <a:buNone/>
            </a:pPr>
            <a:r>
              <a:rPr lang="en-US" altLang="en-US" sz="1900" dirty="0"/>
              <a:t>10+5+15 = 30</a:t>
            </a:r>
          </a:p>
          <a:p>
            <a:pPr marL="0" indent="0">
              <a:buNone/>
            </a:pPr>
            <a:r>
              <a:rPr lang="en-US" altLang="en-US" sz="1900" b="1" dirty="0"/>
              <a:t>a, d, e, f</a:t>
            </a:r>
          </a:p>
          <a:p>
            <a:pPr marL="0" indent="0">
              <a:buNone/>
            </a:pPr>
            <a:r>
              <a:rPr lang="en-US" altLang="en-US" sz="1900" dirty="0"/>
              <a:t>10+5+25+15 = 55</a:t>
            </a:r>
          </a:p>
          <a:p>
            <a:pPr marL="0" indent="0">
              <a:buNone/>
            </a:pPr>
            <a:r>
              <a:rPr lang="en-US" altLang="en-US" sz="1900" b="1" dirty="0"/>
              <a:t>b, e, f</a:t>
            </a:r>
          </a:p>
          <a:p>
            <a:pPr marL="0" indent="0">
              <a:buNone/>
            </a:pPr>
            <a:r>
              <a:rPr lang="en-US" altLang="en-US" sz="1900" b="1" dirty="0">
                <a:solidFill>
                  <a:srgbClr val="00B0F0"/>
                </a:solidFill>
              </a:rPr>
              <a:t>17+25+15 = 57 – the critical path</a:t>
            </a:r>
          </a:p>
          <a:p>
            <a:pPr marL="0" indent="0">
              <a:buNone/>
            </a:pPr>
            <a:r>
              <a:rPr lang="en-US" altLang="en-US" sz="1900" b="1" dirty="0">
                <a:solidFill>
                  <a:srgbClr val="00B0F0"/>
                </a:solidFill>
              </a:rPr>
              <a:t>You can also see it as there is no float</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1DEB82-10D4-4798-A044-366F5D85AA7C}"/>
              </a:ext>
              <a:ext uri="{C183D7F6-B498-43B3-948B-1728B52AA6E4}">
                <adec:decorative xmlns:adec="http://schemas.microsoft.com/office/drawing/2017/decorative" val="1"/>
              </a:ext>
            </a:extLst>
          </p:cNvPr>
          <p:cNvSpPr/>
          <p:nvPr/>
        </p:nvSpPr>
        <p:spPr>
          <a:xfrm>
            <a:off x="5689076" y="501977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8578291-4770-4421-89D9-C04E8F152512}"/>
              </a:ext>
              <a:ext uri="{C183D7F6-B498-43B3-948B-1728B52AA6E4}">
                <adec:decorative xmlns:adec="http://schemas.microsoft.com/office/drawing/2017/decorative" val="1"/>
              </a:ext>
            </a:extLst>
          </p:cNvPr>
          <p:cNvSpPr/>
          <p:nvPr/>
        </p:nvSpPr>
        <p:spPr>
          <a:xfrm>
            <a:off x="8721365" y="501977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AF761A-FB3E-4BF0-A306-93DE1E8DD38D}"/>
              </a:ext>
              <a:ext uri="{C183D7F6-B498-43B3-948B-1728B52AA6E4}">
                <adec:decorative xmlns:adec="http://schemas.microsoft.com/office/drawing/2017/decorative" val="1"/>
              </a:ext>
            </a:extLst>
          </p:cNvPr>
          <p:cNvSpPr/>
          <p:nvPr/>
        </p:nvSpPr>
        <p:spPr>
          <a:xfrm>
            <a:off x="10395403" y="403624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7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Recap: What is float/slack?</a:t>
            </a:r>
          </a:p>
        </p:txBody>
      </p:sp>
      <p:sp>
        <p:nvSpPr>
          <p:cNvPr id="5" name="Content Placeholder 4"/>
          <p:cNvSpPr>
            <a:spLocks noGrp="1"/>
          </p:cNvSpPr>
          <p:nvPr>
            <p:ph idx="1"/>
          </p:nvPr>
        </p:nvSpPr>
        <p:spPr>
          <a:xfrm>
            <a:off x="51238" y="1480714"/>
            <a:ext cx="5076495" cy="5250317"/>
          </a:xfrm>
        </p:spPr>
        <p:txBody>
          <a:bodyPr>
            <a:noAutofit/>
          </a:bodyPr>
          <a:lstStyle/>
          <a:p>
            <a:pPr marL="0" indent="0">
              <a:buNone/>
            </a:pPr>
            <a:r>
              <a:rPr lang="en-US" altLang="en-US" sz="1900" dirty="0"/>
              <a:t>b, e, f</a:t>
            </a:r>
          </a:p>
          <a:p>
            <a:pPr marL="0" indent="0">
              <a:buNone/>
            </a:pPr>
            <a:r>
              <a:rPr lang="en-US" altLang="en-US" sz="1900" b="1" dirty="0">
                <a:solidFill>
                  <a:srgbClr val="00B0F0"/>
                </a:solidFill>
              </a:rPr>
              <a:t>17+25+15 = 57 – the critical path</a:t>
            </a:r>
          </a:p>
          <a:p>
            <a:r>
              <a:rPr lang="en-US" altLang="en-US" sz="1900" b="1" dirty="0">
                <a:solidFill>
                  <a:srgbClr val="00B0F0"/>
                </a:solidFill>
              </a:rPr>
              <a:t>You can also see it as there is no float</a:t>
            </a:r>
          </a:p>
          <a:p>
            <a:r>
              <a:rPr lang="en-GB" altLang="en-US" sz="2000" dirty="0"/>
              <a:t>A non-critical task is where </a:t>
            </a:r>
            <a:r>
              <a:rPr lang="en-GB" altLang="en-US" sz="2000" b="1" dirty="0">
                <a:solidFill>
                  <a:srgbClr val="099CC7"/>
                </a:solidFill>
              </a:rPr>
              <a:t>EST + Duration is less (earlier) than the LFT</a:t>
            </a:r>
            <a:r>
              <a:rPr lang="en-GB" altLang="en-US" sz="2000" dirty="0"/>
              <a:t>.  This means that although the activity could start as early as the EST, providing it finishes by the LFT the project could still finish on schedule.</a:t>
            </a:r>
          </a:p>
          <a:p>
            <a:r>
              <a:rPr lang="en-GB" altLang="en-US" sz="2000" dirty="0"/>
              <a:t>The difference between the </a:t>
            </a:r>
            <a:r>
              <a:rPr lang="en-GB" altLang="en-US" sz="2000" b="1" dirty="0">
                <a:solidFill>
                  <a:srgbClr val="099CC7"/>
                </a:solidFill>
              </a:rPr>
              <a:t>EST + Duration and the LFT is known as FLOAT (or Slack</a:t>
            </a:r>
            <a:r>
              <a:rPr lang="en-GB" altLang="en-US" sz="2000" dirty="0"/>
              <a:t>).  In other words the activity can “float” for a specific period without it becoming a problem.  </a:t>
            </a:r>
          </a:p>
          <a:p>
            <a:endParaRPr lang="en-US" altLang="en-US" sz="1900" b="1" dirty="0">
              <a:solidFill>
                <a:srgbClr val="00B0F0"/>
              </a:solidFill>
            </a:endParaRP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3B2A-F449-439C-A2EA-5D181D742397}"/>
              </a:ext>
            </a:extLst>
          </p:cNvPr>
          <p:cNvSpPr>
            <a:spLocks noGrp="1"/>
          </p:cNvSpPr>
          <p:nvPr>
            <p:ph type="title"/>
          </p:nvPr>
        </p:nvSpPr>
        <p:spPr>
          <a:xfrm>
            <a:off x="4759067" y="67093"/>
            <a:ext cx="5975197" cy="1325563"/>
          </a:xfrm>
        </p:spPr>
        <p:txBody>
          <a:bodyPr>
            <a:normAutofit/>
          </a:bodyPr>
          <a:lstStyle/>
          <a:p>
            <a:r>
              <a:rPr lang="en-GB" dirty="0"/>
              <a:t>WBS to Schedule</a:t>
            </a:r>
          </a:p>
        </p:txBody>
      </p:sp>
      <p:sp>
        <p:nvSpPr>
          <p:cNvPr id="3" name="Content Placeholder 2">
            <a:extLst>
              <a:ext uri="{FF2B5EF4-FFF2-40B4-BE49-F238E27FC236}">
                <a16:creationId xmlns:a16="http://schemas.microsoft.com/office/drawing/2014/main" id="{E56B97D4-DAB8-47E3-992D-14380BE7763E}"/>
              </a:ext>
            </a:extLst>
          </p:cNvPr>
          <p:cNvSpPr>
            <a:spLocks noGrp="1"/>
          </p:cNvSpPr>
          <p:nvPr>
            <p:ph sz="half" idx="1"/>
          </p:nvPr>
        </p:nvSpPr>
        <p:spPr>
          <a:xfrm>
            <a:off x="838200" y="2005030"/>
            <a:ext cx="5181600" cy="4351338"/>
          </a:xfrm>
        </p:spPr>
        <p:txBody>
          <a:bodyPr/>
          <a:lstStyle/>
          <a:p>
            <a:r>
              <a:rPr lang="en-GB" sz="3200" b="1" dirty="0">
                <a:solidFill>
                  <a:srgbClr val="00B0F0"/>
                </a:solidFill>
              </a:rPr>
              <a:t>Work breakdown structure </a:t>
            </a:r>
            <a:r>
              <a:rPr lang="en-GB" sz="2800" dirty="0"/>
              <a:t>– shows </a:t>
            </a:r>
            <a:r>
              <a:rPr lang="en-GB" sz="3200" b="1" dirty="0">
                <a:solidFill>
                  <a:srgbClr val="00B0F0"/>
                </a:solidFill>
              </a:rPr>
              <a:t>what</a:t>
            </a:r>
            <a:r>
              <a:rPr lang="en-GB" sz="2800" dirty="0"/>
              <a:t>?  But not, </a:t>
            </a:r>
            <a:r>
              <a:rPr lang="en-GB" sz="3200" b="1" dirty="0">
                <a:solidFill>
                  <a:srgbClr val="00B0F0"/>
                </a:solidFill>
              </a:rPr>
              <a:t>when?</a:t>
            </a:r>
            <a:endParaRPr lang="en-GB" sz="2800" b="1" dirty="0">
              <a:solidFill>
                <a:srgbClr val="00B0F0"/>
              </a:solidFill>
            </a:endParaRPr>
          </a:p>
          <a:p>
            <a:endParaRPr lang="en-GB" dirty="0"/>
          </a:p>
        </p:txBody>
      </p:sp>
      <p:sp>
        <p:nvSpPr>
          <p:cNvPr id="4" name="Content Placeholder 3">
            <a:extLst>
              <a:ext uri="{FF2B5EF4-FFF2-40B4-BE49-F238E27FC236}">
                <a16:creationId xmlns:a16="http://schemas.microsoft.com/office/drawing/2014/main" id="{6638C426-FBA7-4525-A23F-CE4B46E4AA06}"/>
              </a:ext>
            </a:extLst>
          </p:cNvPr>
          <p:cNvSpPr>
            <a:spLocks noGrp="1"/>
          </p:cNvSpPr>
          <p:nvPr>
            <p:ph sz="half" idx="2"/>
          </p:nvPr>
        </p:nvSpPr>
        <p:spPr>
          <a:xfrm>
            <a:off x="6172200" y="2005030"/>
            <a:ext cx="5181600" cy="4351338"/>
          </a:xfrm>
        </p:spPr>
        <p:txBody>
          <a:bodyPr/>
          <a:lstStyle/>
          <a:p>
            <a:r>
              <a:rPr lang="en-GB" sz="3200" b="1" dirty="0">
                <a:solidFill>
                  <a:srgbClr val="00B0F0"/>
                </a:solidFill>
              </a:rPr>
              <a:t>Schedule</a:t>
            </a:r>
            <a:r>
              <a:rPr lang="en-GB" dirty="0"/>
              <a:t> – shows also the </a:t>
            </a:r>
            <a:r>
              <a:rPr lang="en-GB" sz="3200" b="1" dirty="0">
                <a:solidFill>
                  <a:srgbClr val="00B0F0"/>
                </a:solidFill>
              </a:rPr>
              <a:t>when</a:t>
            </a:r>
            <a:r>
              <a:rPr lang="en-GB" dirty="0"/>
              <a:t>, commonly Gantt charts are used:</a:t>
            </a:r>
          </a:p>
        </p:txBody>
      </p:sp>
      <p:grpSp>
        <p:nvGrpSpPr>
          <p:cNvPr id="50" name="Group 49">
            <a:extLst>
              <a:ext uri="{FF2B5EF4-FFF2-40B4-BE49-F238E27FC236}">
                <a16:creationId xmlns:a16="http://schemas.microsoft.com/office/drawing/2014/main" id="{A41F23F4-5429-4A34-8CEE-21864CCC6C8B}"/>
              </a:ext>
              <a:ext uri="{C183D7F6-B498-43B3-948B-1728B52AA6E4}">
                <adec:decorative xmlns:adec="http://schemas.microsoft.com/office/drawing/2017/decorative" val="1"/>
              </a:ext>
            </a:extLst>
          </p:cNvPr>
          <p:cNvGrpSpPr>
            <a:grpSpLocks/>
          </p:cNvGrpSpPr>
          <p:nvPr/>
        </p:nvGrpSpPr>
        <p:grpSpPr bwMode="auto">
          <a:xfrm>
            <a:off x="2219312" y="-2628552"/>
            <a:ext cx="1123950" cy="272"/>
            <a:chOff x="1525" y="3651"/>
            <a:chExt cx="635" cy="272"/>
          </a:xfrm>
        </p:grpSpPr>
        <p:sp>
          <p:nvSpPr>
            <p:cNvPr id="64" name="Line 21">
              <a:extLst>
                <a:ext uri="{FF2B5EF4-FFF2-40B4-BE49-F238E27FC236}">
                  <a16:creationId xmlns:a16="http://schemas.microsoft.com/office/drawing/2014/main" id="{1AE84BE6-6D07-449C-8E26-33FAB81EAD24}"/>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Line 22">
              <a:extLst>
                <a:ext uri="{FF2B5EF4-FFF2-40B4-BE49-F238E27FC236}">
                  <a16:creationId xmlns:a16="http://schemas.microsoft.com/office/drawing/2014/main" id="{548A6ACB-1AD6-45CE-B8D0-26EC74B41289}"/>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Line 23">
              <a:extLst>
                <a:ext uri="{FF2B5EF4-FFF2-40B4-BE49-F238E27FC236}">
                  <a16:creationId xmlns:a16="http://schemas.microsoft.com/office/drawing/2014/main" id="{036C0D5D-211B-4312-8899-30559D295C86}"/>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Line 24">
              <a:extLst>
                <a:ext uri="{FF2B5EF4-FFF2-40B4-BE49-F238E27FC236}">
                  <a16:creationId xmlns:a16="http://schemas.microsoft.com/office/drawing/2014/main" id="{C7A9A681-39BF-4121-B1C6-8363BB66EFC9}"/>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1" name="Group 50">
            <a:extLst>
              <a:ext uri="{FF2B5EF4-FFF2-40B4-BE49-F238E27FC236}">
                <a16:creationId xmlns:a16="http://schemas.microsoft.com/office/drawing/2014/main" id="{E181266F-2A37-45D9-AAB3-8970FD561683}"/>
              </a:ext>
              <a:ext uri="{C183D7F6-B498-43B3-948B-1728B52AA6E4}">
                <adec:decorative xmlns:adec="http://schemas.microsoft.com/office/drawing/2017/decorative" val="1"/>
              </a:ext>
            </a:extLst>
          </p:cNvPr>
          <p:cNvGrpSpPr>
            <a:grpSpLocks/>
          </p:cNvGrpSpPr>
          <p:nvPr/>
        </p:nvGrpSpPr>
        <p:grpSpPr bwMode="auto">
          <a:xfrm>
            <a:off x="4649775" y="-2603152"/>
            <a:ext cx="1122363" cy="272"/>
            <a:chOff x="1525" y="3651"/>
            <a:chExt cx="635" cy="272"/>
          </a:xfrm>
        </p:grpSpPr>
        <p:sp>
          <p:nvSpPr>
            <p:cNvPr id="60" name="Line 26">
              <a:extLst>
                <a:ext uri="{FF2B5EF4-FFF2-40B4-BE49-F238E27FC236}">
                  <a16:creationId xmlns:a16="http://schemas.microsoft.com/office/drawing/2014/main" id="{8DA22489-E485-4D5A-AD52-0DBD0B9A34E3}"/>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Line 27">
              <a:extLst>
                <a:ext uri="{FF2B5EF4-FFF2-40B4-BE49-F238E27FC236}">
                  <a16:creationId xmlns:a16="http://schemas.microsoft.com/office/drawing/2014/main" id="{5833B927-7381-4806-873B-0BD34A5AC62A}"/>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Line 28">
              <a:extLst>
                <a:ext uri="{FF2B5EF4-FFF2-40B4-BE49-F238E27FC236}">
                  <a16:creationId xmlns:a16="http://schemas.microsoft.com/office/drawing/2014/main" id="{15C936C9-6DF8-4BD6-828A-5EB8019C97AC}"/>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Line 29">
              <a:extLst>
                <a:ext uri="{FF2B5EF4-FFF2-40B4-BE49-F238E27FC236}">
                  <a16:creationId xmlns:a16="http://schemas.microsoft.com/office/drawing/2014/main" id="{14A46989-454A-4059-9734-EA1F1C180C4A}"/>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2" name="Group 51">
            <a:extLst>
              <a:ext uri="{FF2B5EF4-FFF2-40B4-BE49-F238E27FC236}">
                <a16:creationId xmlns:a16="http://schemas.microsoft.com/office/drawing/2014/main" id="{2B9AAE23-BD82-4038-9301-771756A9FCBF}"/>
              </a:ext>
              <a:ext uri="{C183D7F6-B498-43B3-948B-1728B52AA6E4}">
                <adec:decorative xmlns:adec="http://schemas.microsoft.com/office/drawing/2017/decorative" val="1"/>
              </a:ext>
            </a:extLst>
          </p:cNvPr>
          <p:cNvGrpSpPr>
            <a:grpSpLocks/>
          </p:cNvGrpSpPr>
          <p:nvPr/>
        </p:nvGrpSpPr>
        <p:grpSpPr bwMode="auto">
          <a:xfrm>
            <a:off x="7529500" y="-2603152"/>
            <a:ext cx="1122363" cy="272"/>
            <a:chOff x="1525" y="3651"/>
            <a:chExt cx="635" cy="272"/>
          </a:xfrm>
        </p:grpSpPr>
        <p:sp>
          <p:nvSpPr>
            <p:cNvPr id="56" name="Line 31">
              <a:extLst>
                <a:ext uri="{FF2B5EF4-FFF2-40B4-BE49-F238E27FC236}">
                  <a16:creationId xmlns:a16="http://schemas.microsoft.com/office/drawing/2014/main" id="{0670FA75-C1DF-4435-AF8E-24F23806A554}"/>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Line 32">
              <a:extLst>
                <a:ext uri="{FF2B5EF4-FFF2-40B4-BE49-F238E27FC236}">
                  <a16:creationId xmlns:a16="http://schemas.microsoft.com/office/drawing/2014/main" id="{FE37B736-4FC9-4201-8983-D5C9F3D57221}"/>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Line 33">
              <a:extLst>
                <a:ext uri="{FF2B5EF4-FFF2-40B4-BE49-F238E27FC236}">
                  <a16:creationId xmlns:a16="http://schemas.microsoft.com/office/drawing/2014/main" id="{58C6728F-3A98-4FCC-8878-675F57E489D8}"/>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Line 34">
              <a:extLst>
                <a:ext uri="{FF2B5EF4-FFF2-40B4-BE49-F238E27FC236}">
                  <a16:creationId xmlns:a16="http://schemas.microsoft.com/office/drawing/2014/main" id="{96A7AE29-AEB7-4A61-A5E4-1775DA3BCB9D}"/>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93" name="Group 92" descr="Project Start Up, Integrated Planning, Managing Deployment, and Monitoring &amp; controlling processes and Project Close">
            <a:extLst>
              <a:ext uri="{FF2B5EF4-FFF2-40B4-BE49-F238E27FC236}">
                <a16:creationId xmlns:a16="http://schemas.microsoft.com/office/drawing/2014/main" id="{816BFC41-FE07-4E14-88FA-14D9EB8DF033}"/>
              </a:ext>
            </a:extLst>
          </p:cNvPr>
          <p:cNvGrpSpPr/>
          <p:nvPr/>
        </p:nvGrpSpPr>
        <p:grpSpPr>
          <a:xfrm>
            <a:off x="1634247" y="31545"/>
            <a:ext cx="2947285" cy="1540080"/>
            <a:chOff x="1634247" y="31545"/>
            <a:chExt cx="2947285" cy="1540080"/>
          </a:xfrm>
        </p:grpSpPr>
        <p:grpSp>
          <p:nvGrpSpPr>
            <p:cNvPr id="94" name="Group 93" descr="PMI's 5 process groups: Initiating Processes, Planning Processes, Executing Processes and Monitoring &amp; controlling processes and Closing processes">
              <a:extLst>
                <a:ext uri="{FF2B5EF4-FFF2-40B4-BE49-F238E27FC236}">
                  <a16:creationId xmlns:a16="http://schemas.microsoft.com/office/drawing/2014/main" id="{D86A73A0-8D1D-46F2-9E79-69BC1953F667}"/>
                </a:ext>
              </a:extLst>
            </p:cNvPr>
            <p:cNvGrpSpPr/>
            <p:nvPr/>
          </p:nvGrpSpPr>
          <p:grpSpPr>
            <a:xfrm>
              <a:off x="1984553" y="31545"/>
              <a:ext cx="2288996" cy="1540080"/>
              <a:chOff x="1790502" y="2216740"/>
              <a:chExt cx="3750569" cy="2335351"/>
            </a:xfrm>
          </p:grpSpPr>
          <p:pic>
            <p:nvPicPr>
              <p:cNvPr id="103" name="Picture 102" descr="Project">
                <a:extLst>
                  <a:ext uri="{FF2B5EF4-FFF2-40B4-BE49-F238E27FC236}">
                    <a16:creationId xmlns:a16="http://schemas.microsoft.com/office/drawing/2014/main" id="{DD337FF4-9F6C-418C-BA57-6E726A6A9794}"/>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104" name="Group 103" descr="Executing Processes">
                <a:extLst>
                  <a:ext uri="{FF2B5EF4-FFF2-40B4-BE49-F238E27FC236}">
                    <a16:creationId xmlns:a16="http://schemas.microsoft.com/office/drawing/2014/main" id="{2B9E8E56-1436-419D-A8D8-575F6FFCEC0C}"/>
                  </a:ext>
                </a:extLst>
              </p:cNvPr>
              <p:cNvGrpSpPr/>
              <p:nvPr/>
            </p:nvGrpSpPr>
            <p:grpSpPr>
              <a:xfrm>
                <a:off x="2814937" y="3476111"/>
                <a:ext cx="1715084" cy="1000265"/>
                <a:chOff x="4963006" y="4239445"/>
                <a:chExt cx="2948680" cy="2333415"/>
              </a:xfrm>
            </p:grpSpPr>
            <p:pic>
              <p:nvPicPr>
                <p:cNvPr id="106" name="Picture 105">
                  <a:extLst>
                    <a:ext uri="{FF2B5EF4-FFF2-40B4-BE49-F238E27FC236}">
                      <a16:creationId xmlns:a16="http://schemas.microsoft.com/office/drawing/2014/main" id="{6AF12094-D34B-4C4D-819B-D15FBDB9FCB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07" name="TextBox 106">
                  <a:extLst>
                    <a:ext uri="{FF2B5EF4-FFF2-40B4-BE49-F238E27FC236}">
                      <a16:creationId xmlns:a16="http://schemas.microsoft.com/office/drawing/2014/main" id="{E0D678D1-A225-4F19-9A23-D9D627E70A52}"/>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sp>
            <p:nvSpPr>
              <p:cNvPr id="105" name="TextBox 104">
                <a:extLst>
                  <a:ext uri="{FF2B5EF4-FFF2-40B4-BE49-F238E27FC236}">
                    <a16:creationId xmlns:a16="http://schemas.microsoft.com/office/drawing/2014/main" id="{C2E92DDD-E8E7-4647-806C-6F2BD59238EF}"/>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95" name="Arrow: Right 94" descr="Closing processes">
              <a:extLst>
                <a:ext uri="{FF2B5EF4-FFF2-40B4-BE49-F238E27FC236}">
                  <a16:creationId xmlns:a16="http://schemas.microsoft.com/office/drawing/2014/main" id="{81123925-239E-4E54-B0CB-EB51F4A15FE2}"/>
                </a:ext>
              </a:extLst>
            </p:cNvPr>
            <p:cNvSpPr/>
            <p:nvPr/>
          </p:nvSpPr>
          <p:spPr>
            <a:xfrm>
              <a:off x="3773969" y="565443"/>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98" name="TextBox 97" descr="Closing processes">
              <a:extLst>
                <a:ext uri="{FF2B5EF4-FFF2-40B4-BE49-F238E27FC236}">
                  <a16:creationId xmlns:a16="http://schemas.microsoft.com/office/drawing/2014/main" id="{5BA60DC7-6CFD-4F0A-B2EC-258B605F9D11}"/>
                </a:ext>
              </a:extLst>
            </p:cNvPr>
            <p:cNvSpPr txBox="1"/>
            <p:nvPr/>
          </p:nvSpPr>
          <p:spPr>
            <a:xfrm>
              <a:off x="3745390" y="647279"/>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sp>
          <p:nvSpPr>
            <p:cNvPr id="99" name="Arrow: Right 98" descr="Closing processes">
              <a:extLst>
                <a:ext uri="{FF2B5EF4-FFF2-40B4-BE49-F238E27FC236}">
                  <a16:creationId xmlns:a16="http://schemas.microsoft.com/office/drawing/2014/main" id="{9FED1A0E-E480-4F1D-8ED2-B54425A9D522}"/>
                </a:ext>
              </a:extLst>
            </p:cNvPr>
            <p:cNvSpPr/>
            <p:nvPr/>
          </p:nvSpPr>
          <p:spPr>
            <a:xfrm>
              <a:off x="1662826" y="54764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00" name="TextBox 99" descr="Closing processes">
              <a:extLst>
                <a:ext uri="{FF2B5EF4-FFF2-40B4-BE49-F238E27FC236}">
                  <a16:creationId xmlns:a16="http://schemas.microsoft.com/office/drawing/2014/main" id="{7101F02B-581D-411B-AB21-21D55678AA2E}"/>
                </a:ext>
              </a:extLst>
            </p:cNvPr>
            <p:cNvSpPr txBox="1"/>
            <p:nvPr/>
          </p:nvSpPr>
          <p:spPr>
            <a:xfrm>
              <a:off x="1634247" y="62948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101" name="Picture 100">
              <a:extLst>
                <a:ext uri="{FF2B5EF4-FFF2-40B4-BE49-F238E27FC236}">
                  <a16:creationId xmlns:a16="http://schemas.microsoft.com/office/drawing/2014/main" id="{3DE85E43-9D42-4D8B-897E-B440130F89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6982" y="236841"/>
              <a:ext cx="1380191" cy="785281"/>
            </a:xfrm>
            <a:prstGeom prst="rect">
              <a:avLst/>
            </a:prstGeom>
          </p:spPr>
        </p:pic>
        <p:sp>
          <p:nvSpPr>
            <p:cNvPr id="102" name="TextBox 101">
              <a:extLst>
                <a:ext uri="{FF2B5EF4-FFF2-40B4-BE49-F238E27FC236}">
                  <a16:creationId xmlns:a16="http://schemas.microsoft.com/office/drawing/2014/main" id="{AF2DDDB2-4836-4647-901B-FA772DA10DDF}"/>
                </a:ext>
              </a:extLst>
            </p:cNvPr>
            <p:cNvSpPr txBox="1"/>
            <p:nvPr/>
          </p:nvSpPr>
          <p:spPr>
            <a:xfrm>
              <a:off x="2667699" y="186043"/>
              <a:ext cx="965553" cy="430887"/>
            </a:xfrm>
            <a:prstGeom prst="rect">
              <a:avLst/>
            </a:prstGeom>
            <a:noFill/>
          </p:spPr>
          <p:txBody>
            <a:bodyPr wrap="square" rtlCol="0">
              <a:spAutoFit/>
            </a:bodyPr>
            <a:lstStyle/>
            <a:p>
              <a:pPr algn="ctr"/>
              <a:r>
                <a:rPr lang="en-GB" sz="1050" b="1" dirty="0">
                  <a:solidFill>
                    <a:schemeClr val="accent6"/>
                  </a:solidFill>
                  <a:latin typeface="Raleway" panose="020B0503030101060003" pitchFamily="34" charset="0"/>
                </a:rPr>
                <a:t>Integrated Planning</a:t>
              </a:r>
            </a:p>
          </p:txBody>
        </p:sp>
      </p:grpSp>
      <p:pic>
        <p:nvPicPr>
          <p:cNvPr id="5" name="Picture 4" descr="Work Breakdown Structure">
            <a:extLst>
              <a:ext uri="{FF2B5EF4-FFF2-40B4-BE49-F238E27FC236}">
                <a16:creationId xmlns:a16="http://schemas.microsoft.com/office/drawing/2014/main" id="{91A913FA-8696-4B34-9A45-AA28D6D2998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2520" y="3608405"/>
            <a:ext cx="5729207" cy="2069013"/>
          </a:xfrm>
          <a:prstGeom prst="rect">
            <a:avLst/>
          </a:prstGeom>
        </p:spPr>
      </p:pic>
      <p:pic>
        <p:nvPicPr>
          <p:cNvPr id="6" name="Picture 5" descr="Gantt chart example">
            <a:extLst>
              <a:ext uri="{FF2B5EF4-FFF2-40B4-BE49-F238E27FC236}">
                <a16:creationId xmlns:a16="http://schemas.microsoft.com/office/drawing/2014/main" id="{648B2DD7-6710-4FC2-9004-3D5113F9961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67407" y="3608405"/>
            <a:ext cx="5548347" cy="1934570"/>
          </a:xfrm>
          <a:prstGeom prst="rect">
            <a:avLst/>
          </a:prstGeom>
        </p:spPr>
      </p:pic>
    </p:spTree>
    <p:extLst>
      <p:ext uri="{BB962C8B-B14F-4D97-AF65-F5344CB8AC3E}">
        <p14:creationId xmlns:p14="http://schemas.microsoft.com/office/powerpoint/2010/main" val="1711707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7176872" cy="1325563"/>
          </a:xfrm>
        </p:spPr>
        <p:txBody>
          <a:bodyPr>
            <a:normAutofit/>
          </a:bodyPr>
          <a:lstStyle/>
          <a:p>
            <a:r>
              <a:rPr lang="en-GB" sz="4000" dirty="0"/>
              <a:t>Practice example: Check Your Learning…</a:t>
            </a:r>
          </a:p>
        </p:txBody>
      </p:sp>
      <p:sp>
        <p:nvSpPr>
          <p:cNvPr id="3" name="Content Placeholder 2">
            <a:extLst>
              <a:ext uri="{FF2B5EF4-FFF2-40B4-BE49-F238E27FC236}">
                <a16:creationId xmlns:a16="http://schemas.microsoft.com/office/drawing/2014/main" id="{11128103-7E00-43FF-9822-3ABCFF53C760}"/>
              </a:ext>
            </a:extLst>
          </p:cNvPr>
          <p:cNvSpPr>
            <a:spLocks noGrp="1"/>
          </p:cNvSpPr>
          <p:nvPr>
            <p:ph idx="1"/>
          </p:nvPr>
        </p:nvSpPr>
        <p:spPr>
          <a:xfrm>
            <a:off x="996843" y="3826468"/>
            <a:ext cx="10515600" cy="2999730"/>
          </a:xfrm>
        </p:spPr>
        <p:txBody>
          <a:bodyPr>
            <a:normAutofit fontScale="92500"/>
          </a:bodyPr>
          <a:lstStyle/>
          <a:p>
            <a:r>
              <a:rPr lang="en-US" sz="2400" dirty="0">
                <a:effectLst/>
                <a:latin typeface="Raleway" panose="020B0503030101060003" pitchFamily="34" charset="0"/>
                <a:ea typeface="Times New Roman" panose="02020603050405020304" pitchFamily="18" charset="0"/>
              </a:rPr>
              <a:t>The Figure above shows a network diagram for a business project.  The numbers shown are the estimated duration for each task in working days.</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Which tasks lie on the critical path of this project?</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What is the estimated duration of the project?</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During the actual project, Task A is completed in two days and Task C in eight days, but Task B takes 10 days. If the estimated durations of all other tasks remain the same, what is the effect of the slippage in Task B on the estimated duration of the project?</a:t>
            </a:r>
            <a:endParaRPr lang="en-GB" sz="2400" dirty="0">
              <a:effectLst/>
              <a:latin typeface="Raleway" panose="020B0503030101060003" pitchFamily="34" charset="0"/>
              <a:ea typeface="Times New Roman" panose="02020603050405020304" pitchFamily="18" charset="0"/>
            </a:endParaRPr>
          </a:p>
        </p:txBody>
      </p:sp>
      <p:grpSp>
        <p:nvGrpSpPr>
          <p:cNvPr id="4" name="Group 3" descr="network diagram for seminar exercise">
            <a:extLst>
              <a:ext uri="{FF2B5EF4-FFF2-40B4-BE49-F238E27FC236}">
                <a16:creationId xmlns:a16="http://schemas.microsoft.com/office/drawing/2014/main" id="{62F1EF76-5CA0-4DA4-BE00-E6F92C73A340}"/>
              </a:ext>
            </a:extLst>
          </p:cNvPr>
          <p:cNvGrpSpPr/>
          <p:nvPr/>
        </p:nvGrpSpPr>
        <p:grpSpPr>
          <a:xfrm>
            <a:off x="939282" y="1386131"/>
            <a:ext cx="9586855" cy="2350414"/>
            <a:chOff x="939282" y="1199610"/>
            <a:chExt cx="10283166" cy="3122113"/>
          </a:xfrm>
        </p:grpSpPr>
        <p:sp>
          <p:nvSpPr>
            <p:cNvPr id="7" name="Rectangle 35">
              <a:extLst>
                <a:ext uri="{FF2B5EF4-FFF2-40B4-BE49-F238E27FC236}">
                  <a16:creationId xmlns:a16="http://schemas.microsoft.com/office/drawing/2014/main" id="{1F866CD1-1221-462A-A3AE-E9586EDD0E31}"/>
                </a:ext>
              </a:extLst>
            </p:cNvPr>
            <p:cNvSpPr>
              <a:spLocks noChangeArrowheads="1"/>
            </p:cNvSpPr>
            <p:nvPr/>
          </p:nvSpPr>
          <p:spPr bwMode="auto">
            <a:xfrm>
              <a:off x="939282" y="18854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4AFBF032-F8DB-4F9D-AB9A-6890BBE8D30A}"/>
                </a:ext>
              </a:extLst>
            </p:cNvPr>
            <p:cNvSpPr txBox="1">
              <a:spLocks noChangeArrowheads="1"/>
            </p:cNvSpPr>
            <p:nvPr/>
          </p:nvSpPr>
          <p:spPr bwMode="auto">
            <a:xfrm>
              <a:off x="1015482" y="1956848"/>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2</a:t>
              </a:r>
            </a:p>
          </p:txBody>
        </p:sp>
        <p:sp>
          <p:nvSpPr>
            <p:cNvPr id="9" name="Rectangle 37">
              <a:extLst>
                <a:ext uri="{FF2B5EF4-FFF2-40B4-BE49-F238E27FC236}">
                  <a16:creationId xmlns:a16="http://schemas.microsoft.com/office/drawing/2014/main" id="{906ABEF3-6694-4277-98CB-78D022EF95DF}"/>
                </a:ext>
              </a:extLst>
            </p:cNvPr>
            <p:cNvSpPr>
              <a:spLocks noChangeArrowheads="1"/>
            </p:cNvSpPr>
            <p:nvPr/>
          </p:nvSpPr>
          <p:spPr bwMode="auto">
            <a:xfrm>
              <a:off x="3377682" y="11996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74E32F72-DC07-473C-9E45-E4C56A022BE5}"/>
                </a:ext>
              </a:extLst>
            </p:cNvPr>
            <p:cNvSpPr txBox="1">
              <a:spLocks noChangeArrowheads="1"/>
            </p:cNvSpPr>
            <p:nvPr/>
          </p:nvSpPr>
          <p:spPr bwMode="auto">
            <a:xfrm>
              <a:off x="3453882" y="1271049"/>
              <a:ext cx="1387926"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8</a:t>
              </a:r>
            </a:p>
          </p:txBody>
        </p:sp>
        <p:sp>
          <p:nvSpPr>
            <p:cNvPr id="11" name="Rectangle 39">
              <a:extLst>
                <a:ext uri="{FF2B5EF4-FFF2-40B4-BE49-F238E27FC236}">
                  <a16:creationId xmlns:a16="http://schemas.microsoft.com/office/drawing/2014/main" id="{2F50C570-CCD0-46F4-A5CD-A543B5856236}"/>
                </a:ext>
              </a:extLst>
            </p:cNvPr>
            <p:cNvSpPr>
              <a:spLocks noChangeArrowheads="1"/>
            </p:cNvSpPr>
            <p:nvPr/>
          </p:nvSpPr>
          <p:spPr bwMode="auto">
            <a:xfrm>
              <a:off x="3453882" y="25881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05F559F6-52DE-4482-BCF9-32D40DF298CB}"/>
                </a:ext>
              </a:extLst>
            </p:cNvPr>
            <p:cNvSpPr txBox="1">
              <a:spLocks noChangeArrowheads="1"/>
            </p:cNvSpPr>
            <p:nvPr/>
          </p:nvSpPr>
          <p:spPr bwMode="auto">
            <a:xfrm>
              <a:off x="3530082" y="2657974"/>
              <a:ext cx="138964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6</a:t>
              </a:r>
            </a:p>
          </p:txBody>
        </p:sp>
        <p:sp>
          <p:nvSpPr>
            <p:cNvPr id="13" name="Line 41">
              <a:extLst>
                <a:ext uri="{FF2B5EF4-FFF2-40B4-BE49-F238E27FC236}">
                  <a16:creationId xmlns:a16="http://schemas.microsoft.com/office/drawing/2014/main" id="{7424910A-C5C3-4968-8AEE-072D6EA92610}"/>
                </a:ext>
              </a:extLst>
            </p:cNvPr>
            <p:cNvSpPr>
              <a:spLocks noChangeShapeType="1"/>
            </p:cNvSpPr>
            <p:nvPr/>
          </p:nvSpPr>
          <p:spPr bwMode="auto">
            <a:xfrm flipV="1">
              <a:off x="2310882" y="150441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DDC701F5-7E79-4E67-AA64-0F51096D04AF}"/>
                </a:ext>
              </a:extLst>
            </p:cNvPr>
            <p:cNvSpPr>
              <a:spLocks noChangeShapeType="1"/>
            </p:cNvSpPr>
            <p:nvPr/>
          </p:nvSpPr>
          <p:spPr bwMode="auto">
            <a:xfrm>
              <a:off x="2310882" y="241881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Rectangle 35">
              <a:extLst>
                <a:ext uri="{FF2B5EF4-FFF2-40B4-BE49-F238E27FC236}">
                  <a16:creationId xmlns:a16="http://schemas.microsoft.com/office/drawing/2014/main" id="{2AC44805-0EEA-4766-ADEB-67063A50D7B2}"/>
                </a:ext>
              </a:extLst>
            </p:cNvPr>
            <p:cNvSpPr>
              <a:spLocks noChangeArrowheads="1"/>
            </p:cNvSpPr>
            <p:nvPr/>
          </p:nvSpPr>
          <p:spPr bwMode="auto">
            <a:xfrm>
              <a:off x="5289085" y="20166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7" name="Text Box 36">
              <a:extLst>
                <a:ext uri="{FF2B5EF4-FFF2-40B4-BE49-F238E27FC236}">
                  <a16:creationId xmlns:a16="http://schemas.microsoft.com/office/drawing/2014/main" id="{ABF4D0C4-4A7E-4FE8-8719-5A57F0FA3288}"/>
                </a:ext>
              </a:extLst>
            </p:cNvPr>
            <p:cNvSpPr txBox="1">
              <a:spLocks noChangeArrowheads="1"/>
            </p:cNvSpPr>
            <p:nvPr/>
          </p:nvSpPr>
          <p:spPr bwMode="auto">
            <a:xfrm>
              <a:off x="5365285" y="2088063"/>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4</a:t>
              </a:r>
            </a:p>
          </p:txBody>
        </p:sp>
        <p:sp>
          <p:nvSpPr>
            <p:cNvPr id="18" name="Rectangle 37">
              <a:extLst>
                <a:ext uri="{FF2B5EF4-FFF2-40B4-BE49-F238E27FC236}">
                  <a16:creationId xmlns:a16="http://schemas.microsoft.com/office/drawing/2014/main" id="{0C7B12BC-3C4F-4A23-8076-7D7D69179465}"/>
                </a:ext>
              </a:extLst>
            </p:cNvPr>
            <p:cNvSpPr>
              <a:spLocks noChangeArrowheads="1"/>
            </p:cNvSpPr>
            <p:nvPr/>
          </p:nvSpPr>
          <p:spPr bwMode="auto">
            <a:xfrm>
              <a:off x="7727485" y="13308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9" name="Text Box 38">
              <a:extLst>
                <a:ext uri="{FF2B5EF4-FFF2-40B4-BE49-F238E27FC236}">
                  <a16:creationId xmlns:a16="http://schemas.microsoft.com/office/drawing/2014/main" id="{67504C4B-8E74-4DF9-B52C-0106E8554FE9}"/>
                </a:ext>
              </a:extLst>
            </p:cNvPr>
            <p:cNvSpPr txBox="1">
              <a:spLocks noChangeArrowheads="1"/>
            </p:cNvSpPr>
            <p:nvPr/>
          </p:nvSpPr>
          <p:spPr bwMode="auto">
            <a:xfrm>
              <a:off x="7803685" y="1402262"/>
              <a:ext cx="137245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3</a:t>
              </a:r>
            </a:p>
          </p:txBody>
        </p:sp>
        <p:sp>
          <p:nvSpPr>
            <p:cNvPr id="20" name="Rectangle 39">
              <a:extLst>
                <a:ext uri="{FF2B5EF4-FFF2-40B4-BE49-F238E27FC236}">
                  <a16:creationId xmlns:a16="http://schemas.microsoft.com/office/drawing/2014/main" id="{2174AA94-43AD-4B51-ADA6-A93AE72E77FA}"/>
                </a:ext>
              </a:extLst>
            </p:cNvPr>
            <p:cNvSpPr>
              <a:spLocks noChangeArrowheads="1"/>
            </p:cNvSpPr>
            <p:nvPr/>
          </p:nvSpPr>
          <p:spPr bwMode="auto">
            <a:xfrm>
              <a:off x="7803685" y="25500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7C08C475-0054-4056-A267-3EC2E93C2532}"/>
                </a:ext>
              </a:extLst>
            </p:cNvPr>
            <p:cNvSpPr txBox="1">
              <a:spLocks noChangeArrowheads="1"/>
            </p:cNvSpPr>
            <p:nvPr/>
          </p:nvSpPr>
          <p:spPr bwMode="auto">
            <a:xfrm>
              <a:off x="7879885" y="2619874"/>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2</a:t>
              </a:r>
            </a:p>
          </p:txBody>
        </p:sp>
        <p:sp>
          <p:nvSpPr>
            <p:cNvPr id="22" name="Line 41">
              <a:extLst>
                <a:ext uri="{FF2B5EF4-FFF2-40B4-BE49-F238E27FC236}">
                  <a16:creationId xmlns:a16="http://schemas.microsoft.com/office/drawing/2014/main" id="{14496DF8-F572-44E8-899C-4DC3FBDBB913}"/>
                </a:ext>
              </a:extLst>
            </p:cNvPr>
            <p:cNvSpPr>
              <a:spLocks noChangeShapeType="1"/>
            </p:cNvSpPr>
            <p:nvPr/>
          </p:nvSpPr>
          <p:spPr bwMode="auto">
            <a:xfrm flipV="1">
              <a:off x="6660685" y="1635624"/>
              <a:ext cx="1066800" cy="579978"/>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2">
              <a:extLst>
                <a:ext uri="{FF2B5EF4-FFF2-40B4-BE49-F238E27FC236}">
                  <a16:creationId xmlns:a16="http://schemas.microsoft.com/office/drawing/2014/main" id="{2D3D97A6-FC6E-4A75-8788-72397B49230E}"/>
                </a:ext>
              </a:extLst>
            </p:cNvPr>
            <p:cNvSpPr>
              <a:spLocks noChangeShapeType="1"/>
            </p:cNvSpPr>
            <p:nvPr/>
          </p:nvSpPr>
          <p:spPr bwMode="auto">
            <a:xfrm>
              <a:off x="6660685" y="2343142"/>
              <a:ext cx="1143000" cy="51168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Rectangle 39">
              <a:extLst>
                <a:ext uri="{FF2B5EF4-FFF2-40B4-BE49-F238E27FC236}">
                  <a16:creationId xmlns:a16="http://schemas.microsoft.com/office/drawing/2014/main" id="{AED6DA99-3DA8-4EC7-A078-A3E06828D114}"/>
                </a:ext>
              </a:extLst>
            </p:cNvPr>
            <p:cNvSpPr>
              <a:spLocks noChangeArrowheads="1"/>
            </p:cNvSpPr>
            <p:nvPr/>
          </p:nvSpPr>
          <p:spPr bwMode="auto">
            <a:xfrm>
              <a:off x="7803685" y="3635923"/>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5" name="Text Box 40">
              <a:extLst>
                <a:ext uri="{FF2B5EF4-FFF2-40B4-BE49-F238E27FC236}">
                  <a16:creationId xmlns:a16="http://schemas.microsoft.com/office/drawing/2014/main" id="{F1B0F1FD-8E0E-437C-9A21-E9FEA45407F7}"/>
                </a:ext>
              </a:extLst>
            </p:cNvPr>
            <p:cNvSpPr txBox="1">
              <a:spLocks noChangeArrowheads="1"/>
            </p:cNvSpPr>
            <p:nvPr/>
          </p:nvSpPr>
          <p:spPr bwMode="auto">
            <a:xfrm>
              <a:off x="7879885" y="3705774"/>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G		4</a:t>
              </a:r>
            </a:p>
          </p:txBody>
        </p:sp>
        <p:sp>
          <p:nvSpPr>
            <p:cNvPr id="26" name="Rectangle 39">
              <a:extLst>
                <a:ext uri="{FF2B5EF4-FFF2-40B4-BE49-F238E27FC236}">
                  <a16:creationId xmlns:a16="http://schemas.microsoft.com/office/drawing/2014/main" id="{762769C1-522D-41F8-B35E-654D1624251C}"/>
                </a:ext>
              </a:extLst>
            </p:cNvPr>
            <p:cNvSpPr>
              <a:spLocks noChangeArrowheads="1"/>
            </p:cNvSpPr>
            <p:nvPr/>
          </p:nvSpPr>
          <p:spPr bwMode="auto">
            <a:xfrm>
              <a:off x="9772078" y="22664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7" name="Text Box 40">
              <a:extLst>
                <a:ext uri="{FF2B5EF4-FFF2-40B4-BE49-F238E27FC236}">
                  <a16:creationId xmlns:a16="http://schemas.microsoft.com/office/drawing/2014/main" id="{6EAEE8C0-6CB4-4AB3-B4C8-29D0FF59C17D}"/>
                </a:ext>
              </a:extLst>
            </p:cNvPr>
            <p:cNvSpPr txBox="1">
              <a:spLocks noChangeArrowheads="1"/>
            </p:cNvSpPr>
            <p:nvPr/>
          </p:nvSpPr>
          <p:spPr bwMode="auto">
            <a:xfrm>
              <a:off x="9848278" y="2336260"/>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H		7</a:t>
              </a:r>
            </a:p>
          </p:txBody>
        </p:sp>
        <p:sp>
          <p:nvSpPr>
            <p:cNvPr id="28" name="Line 41">
              <a:extLst>
                <a:ext uri="{FF2B5EF4-FFF2-40B4-BE49-F238E27FC236}">
                  <a16:creationId xmlns:a16="http://schemas.microsoft.com/office/drawing/2014/main" id="{9C75D929-CFC7-4329-80AA-F9506CFE6C9A}"/>
                </a:ext>
              </a:extLst>
            </p:cNvPr>
            <p:cNvSpPr>
              <a:spLocks noChangeShapeType="1"/>
            </p:cNvSpPr>
            <p:nvPr/>
          </p:nvSpPr>
          <p:spPr bwMode="auto">
            <a:xfrm>
              <a:off x="4749282" y="1504410"/>
              <a:ext cx="539803" cy="89321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9" name="Line 41">
              <a:extLst>
                <a:ext uri="{FF2B5EF4-FFF2-40B4-BE49-F238E27FC236}">
                  <a16:creationId xmlns:a16="http://schemas.microsoft.com/office/drawing/2014/main" id="{056F0CA1-2557-4AC0-B211-F8BA00107F4E}"/>
                </a:ext>
              </a:extLst>
            </p:cNvPr>
            <p:cNvSpPr>
              <a:spLocks noChangeShapeType="1"/>
            </p:cNvSpPr>
            <p:nvPr/>
          </p:nvSpPr>
          <p:spPr bwMode="auto">
            <a:xfrm flipV="1">
              <a:off x="4834689" y="2465387"/>
              <a:ext cx="477442" cy="53657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0" name="Line 42">
              <a:extLst>
                <a:ext uri="{FF2B5EF4-FFF2-40B4-BE49-F238E27FC236}">
                  <a16:creationId xmlns:a16="http://schemas.microsoft.com/office/drawing/2014/main" id="{50F22EC6-6AC8-4ECC-A7EC-604669EE9DFD}"/>
                </a:ext>
              </a:extLst>
            </p:cNvPr>
            <p:cNvSpPr>
              <a:spLocks noChangeShapeType="1"/>
            </p:cNvSpPr>
            <p:nvPr/>
          </p:nvSpPr>
          <p:spPr bwMode="auto">
            <a:xfrm>
              <a:off x="6660685" y="2528839"/>
              <a:ext cx="1143000" cy="145737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1" name="Line 41">
              <a:extLst>
                <a:ext uri="{FF2B5EF4-FFF2-40B4-BE49-F238E27FC236}">
                  <a16:creationId xmlns:a16="http://schemas.microsoft.com/office/drawing/2014/main" id="{64212434-F961-4C43-BE52-6878A0FB4C6D}"/>
                </a:ext>
              </a:extLst>
            </p:cNvPr>
            <p:cNvSpPr>
              <a:spLocks noChangeShapeType="1"/>
            </p:cNvSpPr>
            <p:nvPr/>
          </p:nvSpPr>
          <p:spPr bwMode="auto">
            <a:xfrm>
              <a:off x="9119327" y="1640381"/>
              <a:ext cx="652751" cy="85516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2" name="Line 42">
              <a:extLst>
                <a:ext uri="{FF2B5EF4-FFF2-40B4-BE49-F238E27FC236}">
                  <a16:creationId xmlns:a16="http://schemas.microsoft.com/office/drawing/2014/main" id="{0ACAAB06-8533-48EE-B72A-2FD8559F40F7}"/>
                </a:ext>
              </a:extLst>
            </p:cNvPr>
            <p:cNvSpPr>
              <a:spLocks noChangeShapeType="1"/>
            </p:cNvSpPr>
            <p:nvPr/>
          </p:nvSpPr>
          <p:spPr bwMode="auto">
            <a:xfrm flipV="1">
              <a:off x="9175285" y="2723608"/>
              <a:ext cx="615432" cy="5187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4" name="Line 42">
              <a:extLst>
                <a:ext uri="{FF2B5EF4-FFF2-40B4-BE49-F238E27FC236}">
                  <a16:creationId xmlns:a16="http://schemas.microsoft.com/office/drawing/2014/main" id="{999A5309-EAB3-4A33-876C-F4DFDB50AA98}"/>
                </a:ext>
              </a:extLst>
            </p:cNvPr>
            <p:cNvSpPr>
              <a:spLocks noChangeShapeType="1"/>
            </p:cNvSpPr>
            <p:nvPr/>
          </p:nvSpPr>
          <p:spPr bwMode="auto">
            <a:xfrm flipV="1">
              <a:off x="9152239" y="2932650"/>
              <a:ext cx="619839" cy="106095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325689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example - answer</a:t>
            </a:r>
          </a:p>
        </p:txBody>
      </p:sp>
      <p:sp>
        <p:nvSpPr>
          <p:cNvPr id="3" name="Content Placeholder 2">
            <a:extLst>
              <a:ext uri="{FF2B5EF4-FFF2-40B4-BE49-F238E27FC236}">
                <a16:creationId xmlns:a16="http://schemas.microsoft.com/office/drawing/2014/main" id="{11128103-7E00-43FF-9822-3ABCFF53C760}"/>
              </a:ext>
            </a:extLst>
          </p:cNvPr>
          <p:cNvSpPr>
            <a:spLocks noGrp="1"/>
          </p:cNvSpPr>
          <p:nvPr>
            <p:ph idx="1"/>
          </p:nvPr>
        </p:nvSpPr>
        <p:spPr>
          <a:xfrm>
            <a:off x="996843" y="3826468"/>
            <a:ext cx="10515600" cy="2999730"/>
          </a:xfrm>
        </p:spPr>
        <p:txBody>
          <a:bodyPr>
            <a:normAutofit fontScale="92500"/>
          </a:bodyPr>
          <a:lstStyle/>
          <a:p>
            <a:r>
              <a:rPr lang="en-US" sz="2400" dirty="0">
                <a:effectLst/>
                <a:latin typeface="Raleway" panose="020B0503030101060003" pitchFamily="34" charset="0"/>
                <a:ea typeface="Times New Roman" panose="02020603050405020304" pitchFamily="18" charset="0"/>
              </a:rPr>
              <a:t>The Figure above shows a network diagram for a business project.  The numbers shown are the estimated duration for each task in working days.</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Which tasks lie on the critical path of this project? </a:t>
            </a:r>
            <a:r>
              <a:rPr lang="en-US" sz="2400" b="1" dirty="0">
                <a:solidFill>
                  <a:srgbClr val="C00000"/>
                </a:solidFill>
                <a:effectLst/>
                <a:latin typeface="Raleway" panose="020B0503030101060003" pitchFamily="34" charset="0"/>
                <a:ea typeface="Times New Roman" panose="02020603050405020304" pitchFamily="18" charset="0"/>
              </a:rPr>
              <a:t>A, B, D, G, H</a:t>
            </a:r>
            <a:endParaRPr lang="en-GB" sz="2400" b="1" dirty="0">
              <a:solidFill>
                <a:srgbClr val="C00000"/>
              </a:solidFill>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What is the estimated duration of the project? </a:t>
            </a:r>
            <a:r>
              <a:rPr lang="en-US" sz="2400" b="1" dirty="0">
                <a:solidFill>
                  <a:srgbClr val="C00000"/>
                </a:solidFill>
                <a:effectLst/>
                <a:latin typeface="Raleway" panose="020B0503030101060003" pitchFamily="34" charset="0"/>
                <a:ea typeface="Times New Roman" panose="02020603050405020304" pitchFamily="18" charset="0"/>
              </a:rPr>
              <a:t>25 days</a:t>
            </a:r>
            <a:endParaRPr lang="en-GB" sz="2400" b="1" dirty="0">
              <a:solidFill>
                <a:srgbClr val="C00000"/>
              </a:solidFill>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During the actual project, Task A is completed in two days and Task C in eight days, but Task B takes 10 days. If the estimated durations of all other tasks remain the same, what is the effect of the slippage in Task B on the estimated duration of the project?</a:t>
            </a:r>
            <a:endParaRPr lang="en-GB" sz="2400" dirty="0">
              <a:effectLst/>
              <a:latin typeface="Raleway" panose="020B0503030101060003" pitchFamily="34" charset="0"/>
              <a:ea typeface="Times New Roman" panose="02020603050405020304" pitchFamily="18" charset="0"/>
            </a:endParaRPr>
          </a:p>
        </p:txBody>
      </p:sp>
      <p:grpSp>
        <p:nvGrpSpPr>
          <p:cNvPr id="4" name="Group 3" descr="network diagram for seminar exercise">
            <a:extLst>
              <a:ext uri="{FF2B5EF4-FFF2-40B4-BE49-F238E27FC236}">
                <a16:creationId xmlns:a16="http://schemas.microsoft.com/office/drawing/2014/main" id="{62F1EF76-5CA0-4DA4-BE00-E6F92C73A340}"/>
              </a:ext>
            </a:extLst>
          </p:cNvPr>
          <p:cNvGrpSpPr/>
          <p:nvPr/>
        </p:nvGrpSpPr>
        <p:grpSpPr>
          <a:xfrm>
            <a:off x="939282" y="1199611"/>
            <a:ext cx="9586855" cy="2350414"/>
            <a:chOff x="939282" y="1199610"/>
            <a:chExt cx="10283166" cy="3122113"/>
          </a:xfrm>
        </p:grpSpPr>
        <p:sp>
          <p:nvSpPr>
            <p:cNvPr id="7" name="Rectangle 35">
              <a:extLst>
                <a:ext uri="{FF2B5EF4-FFF2-40B4-BE49-F238E27FC236}">
                  <a16:creationId xmlns:a16="http://schemas.microsoft.com/office/drawing/2014/main" id="{1F866CD1-1221-462A-A3AE-E9586EDD0E31}"/>
                </a:ext>
              </a:extLst>
            </p:cNvPr>
            <p:cNvSpPr>
              <a:spLocks noChangeArrowheads="1"/>
            </p:cNvSpPr>
            <p:nvPr/>
          </p:nvSpPr>
          <p:spPr bwMode="auto">
            <a:xfrm>
              <a:off x="939282" y="18854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4AFBF032-F8DB-4F9D-AB9A-6890BBE8D30A}"/>
                </a:ext>
              </a:extLst>
            </p:cNvPr>
            <p:cNvSpPr txBox="1">
              <a:spLocks noChangeArrowheads="1"/>
            </p:cNvSpPr>
            <p:nvPr/>
          </p:nvSpPr>
          <p:spPr bwMode="auto">
            <a:xfrm>
              <a:off x="1015482" y="1956848"/>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2</a:t>
              </a:r>
            </a:p>
          </p:txBody>
        </p:sp>
        <p:sp>
          <p:nvSpPr>
            <p:cNvPr id="9" name="Rectangle 37">
              <a:extLst>
                <a:ext uri="{FF2B5EF4-FFF2-40B4-BE49-F238E27FC236}">
                  <a16:creationId xmlns:a16="http://schemas.microsoft.com/office/drawing/2014/main" id="{906ABEF3-6694-4277-98CB-78D022EF95DF}"/>
                </a:ext>
              </a:extLst>
            </p:cNvPr>
            <p:cNvSpPr>
              <a:spLocks noChangeArrowheads="1"/>
            </p:cNvSpPr>
            <p:nvPr/>
          </p:nvSpPr>
          <p:spPr bwMode="auto">
            <a:xfrm>
              <a:off x="3377682" y="11996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74E32F72-DC07-473C-9E45-E4C56A022BE5}"/>
                </a:ext>
              </a:extLst>
            </p:cNvPr>
            <p:cNvSpPr txBox="1">
              <a:spLocks noChangeArrowheads="1"/>
            </p:cNvSpPr>
            <p:nvPr/>
          </p:nvSpPr>
          <p:spPr bwMode="auto">
            <a:xfrm>
              <a:off x="3453882" y="1271049"/>
              <a:ext cx="1387926"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8</a:t>
              </a:r>
            </a:p>
          </p:txBody>
        </p:sp>
        <p:sp>
          <p:nvSpPr>
            <p:cNvPr id="11" name="Rectangle 39">
              <a:extLst>
                <a:ext uri="{FF2B5EF4-FFF2-40B4-BE49-F238E27FC236}">
                  <a16:creationId xmlns:a16="http://schemas.microsoft.com/office/drawing/2014/main" id="{2F50C570-CCD0-46F4-A5CD-A543B5856236}"/>
                </a:ext>
              </a:extLst>
            </p:cNvPr>
            <p:cNvSpPr>
              <a:spLocks noChangeArrowheads="1"/>
            </p:cNvSpPr>
            <p:nvPr/>
          </p:nvSpPr>
          <p:spPr bwMode="auto">
            <a:xfrm>
              <a:off x="3453882" y="25881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05F559F6-52DE-4482-BCF9-32D40DF298CB}"/>
                </a:ext>
              </a:extLst>
            </p:cNvPr>
            <p:cNvSpPr txBox="1">
              <a:spLocks noChangeArrowheads="1"/>
            </p:cNvSpPr>
            <p:nvPr/>
          </p:nvSpPr>
          <p:spPr bwMode="auto">
            <a:xfrm>
              <a:off x="3530082" y="2657974"/>
              <a:ext cx="138964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6</a:t>
              </a:r>
            </a:p>
          </p:txBody>
        </p:sp>
        <p:sp>
          <p:nvSpPr>
            <p:cNvPr id="13" name="Line 41">
              <a:extLst>
                <a:ext uri="{FF2B5EF4-FFF2-40B4-BE49-F238E27FC236}">
                  <a16:creationId xmlns:a16="http://schemas.microsoft.com/office/drawing/2014/main" id="{7424910A-C5C3-4968-8AEE-072D6EA92610}"/>
                </a:ext>
              </a:extLst>
            </p:cNvPr>
            <p:cNvSpPr>
              <a:spLocks noChangeShapeType="1"/>
            </p:cNvSpPr>
            <p:nvPr/>
          </p:nvSpPr>
          <p:spPr bwMode="auto">
            <a:xfrm flipV="1">
              <a:off x="2310882" y="150441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DDC701F5-7E79-4E67-AA64-0F51096D04AF}"/>
                </a:ext>
              </a:extLst>
            </p:cNvPr>
            <p:cNvSpPr>
              <a:spLocks noChangeShapeType="1"/>
            </p:cNvSpPr>
            <p:nvPr/>
          </p:nvSpPr>
          <p:spPr bwMode="auto">
            <a:xfrm>
              <a:off x="2310882" y="241881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Rectangle 35">
              <a:extLst>
                <a:ext uri="{FF2B5EF4-FFF2-40B4-BE49-F238E27FC236}">
                  <a16:creationId xmlns:a16="http://schemas.microsoft.com/office/drawing/2014/main" id="{2AC44805-0EEA-4766-ADEB-67063A50D7B2}"/>
                </a:ext>
              </a:extLst>
            </p:cNvPr>
            <p:cNvSpPr>
              <a:spLocks noChangeArrowheads="1"/>
            </p:cNvSpPr>
            <p:nvPr/>
          </p:nvSpPr>
          <p:spPr bwMode="auto">
            <a:xfrm>
              <a:off x="5289085" y="2016624"/>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7" name="Text Box 36">
              <a:extLst>
                <a:ext uri="{FF2B5EF4-FFF2-40B4-BE49-F238E27FC236}">
                  <a16:creationId xmlns:a16="http://schemas.microsoft.com/office/drawing/2014/main" id="{ABF4D0C4-4A7E-4FE8-8719-5A57F0FA3288}"/>
                </a:ext>
              </a:extLst>
            </p:cNvPr>
            <p:cNvSpPr txBox="1">
              <a:spLocks noChangeArrowheads="1"/>
            </p:cNvSpPr>
            <p:nvPr/>
          </p:nvSpPr>
          <p:spPr bwMode="auto">
            <a:xfrm>
              <a:off x="5332373" y="2088063"/>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4</a:t>
              </a:r>
            </a:p>
          </p:txBody>
        </p:sp>
        <p:sp>
          <p:nvSpPr>
            <p:cNvPr id="18" name="Rectangle 37">
              <a:extLst>
                <a:ext uri="{FF2B5EF4-FFF2-40B4-BE49-F238E27FC236}">
                  <a16:creationId xmlns:a16="http://schemas.microsoft.com/office/drawing/2014/main" id="{0C7B12BC-3C4F-4A23-8076-7D7D69179465}"/>
                </a:ext>
              </a:extLst>
            </p:cNvPr>
            <p:cNvSpPr>
              <a:spLocks noChangeArrowheads="1"/>
            </p:cNvSpPr>
            <p:nvPr/>
          </p:nvSpPr>
          <p:spPr bwMode="auto">
            <a:xfrm>
              <a:off x="7727485" y="13308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9" name="Text Box 38">
              <a:extLst>
                <a:ext uri="{FF2B5EF4-FFF2-40B4-BE49-F238E27FC236}">
                  <a16:creationId xmlns:a16="http://schemas.microsoft.com/office/drawing/2014/main" id="{67504C4B-8E74-4DF9-B52C-0106E8554FE9}"/>
                </a:ext>
              </a:extLst>
            </p:cNvPr>
            <p:cNvSpPr txBox="1">
              <a:spLocks noChangeArrowheads="1"/>
            </p:cNvSpPr>
            <p:nvPr/>
          </p:nvSpPr>
          <p:spPr bwMode="auto">
            <a:xfrm>
              <a:off x="7803685" y="1402262"/>
              <a:ext cx="137245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3</a:t>
              </a:r>
            </a:p>
          </p:txBody>
        </p:sp>
        <p:sp>
          <p:nvSpPr>
            <p:cNvPr id="20" name="Rectangle 39">
              <a:extLst>
                <a:ext uri="{FF2B5EF4-FFF2-40B4-BE49-F238E27FC236}">
                  <a16:creationId xmlns:a16="http://schemas.microsoft.com/office/drawing/2014/main" id="{2174AA94-43AD-4B51-ADA6-A93AE72E77FA}"/>
                </a:ext>
              </a:extLst>
            </p:cNvPr>
            <p:cNvSpPr>
              <a:spLocks noChangeArrowheads="1"/>
            </p:cNvSpPr>
            <p:nvPr/>
          </p:nvSpPr>
          <p:spPr bwMode="auto">
            <a:xfrm>
              <a:off x="7803685" y="25500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7C08C475-0054-4056-A267-3EC2E93C2532}"/>
                </a:ext>
              </a:extLst>
            </p:cNvPr>
            <p:cNvSpPr txBox="1">
              <a:spLocks noChangeArrowheads="1"/>
            </p:cNvSpPr>
            <p:nvPr/>
          </p:nvSpPr>
          <p:spPr bwMode="auto">
            <a:xfrm>
              <a:off x="7879885" y="2619874"/>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2</a:t>
              </a:r>
            </a:p>
          </p:txBody>
        </p:sp>
        <p:sp>
          <p:nvSpPr>
            <p:cNvPr id="22" name="Line 41">
              <a:extLst>
                <a:ext uri="{FF2B5EF4-FFF2-40B4-BE49-F238E27FC236}">
                  <a16:creationId xmlns:a16="http://schemas.microsoft.com/office/drawing/2014/main" id="{14496DF8-F572-44E8-899C-4DC3FBDBB913}"/>
                </a:ext>
              </a:extLst>
            </p:cNvPr>
            <p:cNvSpPr>
              <a:spLocks noChangeShapeType="1"/>
            </p:cNvSpPr>
            <p:nvPr/>
          </p:nvSpPr>
          <p:spPr bwMode="auto">
            <a:xfrm flipV="1">
              <a:off x="6660685" y="1635624"/>
              <a:ext cx="1066800" cy="579978"/>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2">
              <a:extLst>
                <a:ext uri="{FF2B5EF4-FFF2-40B4-BE49-F238E27FC236}">
                  <a16:creationId xmlns:a16="http://schemas.microsoft.com/office/drawing/2014/main" id="{2D3D97A6-FC6E-4A75-8788-72397B49230E}"/>
                </a:ext>
              </a:extLst>
            </p:cNvPr>
            <p:cNvSpPr>
              <a:spLocks noChangeShapeType="1"/>
            </p:cNvSpPr>
            <p:nvPr/>
          </p:nvSpPr>
          <p:spPr bwMode="auto">
            <a:xfrm>
              <a:off x="6660685" y="2343142"/>
              <a:ext cx="1143000" cy="51168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Rectangle 39">
              <a:extLst>
                <a:ext uri="{FF2B5EF4-FFF2-40B4-BE49-F238E27FC236}">
                  <a16:creationId xmlns:a16="http://schemas.microsoft.com/office/drawing/2014/main" id="{AED6DA99-3DA8-4EC7-A078-A3E06828D114}"/>
                </a:ext>
              </a:extLst>
            </p:cNvPr>
            <p:cNvSpPr>
              <a:spLocks noChangeArrowheads="1"/>
            </p:cNvSpPr>
            <p:nvPr/>
          </p:nvSpPr>
          <p:spPr bwMode="auto">
            <a:xfrm>
              <a:off x="7803685" y="3635923"/>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5" name="Text Box 40">
              <a:extLst>
                <a:ext uri="{FF2B5EF4-FFF2-40B4-BE49-F238E27FC236}">
                  <a16:creationId xmlns:a16="http://schemas.microsoft.com/office/drawing/2014/main" id="{F1B0F1FD-8E0E-437C-9A21-E9FEA45407F7}"/>
                </a:ext>
              </a:extLst>
            </p:cNvPr>
            <p:cNvSpPr txBox="1">
              <a:spLocks noChangeArrowheads="1"/>
            </p:cNvSpPr>
            <p:nvPr/>
          </p:nvSpPr>
          <p:spPr bwMode="auto">
            <a:xfrm>
              <a:off x="7879885" y="3705774"/>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G		4</a:t>
              </a:r>
            </a:p>
          </p:txBody>
        </p:sp>
        <p:sp>
          <p:nvSpPr>
            <p:cNvPr id="26" name="Rectangle 39">
              <a:extLst>
                <a:ext uri="{FF2B5EF4-FFF2-40B4-BE49-F238E27FC236}">
                  <a16:creationId xmlns:a16="http://schemas.microsoft.com/office/drawing/2014/main" id="{762769C1-522D-41F8-B35E-654D1624251C}"/>
                </a:ext>
              </a:extLst>
            </p:cNvPr>
            <p:cNvSpPr>
              <a:spLocks noChangeArrowheads="1"/>
            </p:cNvSpPr>
            <p:nvPr/>
          </p:nvSpPr>
          <p:spPr bwMode="auto">
            <a:xfrm>
              <a:off x="9772078" y="22664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7" name="Text Box 40">
              <a:extLst>
                <a:ext uri="{FF2B5EF4-FFF2-40B4-BE49-F238E27FC236}">
                  <a16:creationId xmlns:a16="http://schemas.microsoft.com/office/drawing/2014/main" id="{6EAEE8C0-6CB4-4AB3-B4C8-29D0FF59C17D}"/>
                </a:ext>
              </a:extLst>
            </p:cNvPr>
            <p:cNvSpPr txBox="1">
              <a:spLocks noChangeArrowheads="1"/>
            </p:cNvSpPr>
            <p:nvPr/>
          </p:nvSpPr>
          <p:spPr bwMode="auto">
            <a:xfrm>
              <a:off x="9848278" y="2336260"/>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H		7</a:t>
              </a:r>
            </a:p>
          </p:txBody>
        </p:sp>
        <p:sp>
          <p:nvSpPr>
            <p:cNvPr id="28" name="Line 41">
              <a:extLst>
                <a:ext uri="{FF2B5EF4-FFF2-40B4-BE49-F238E27FC236}">
                  <a16:creationId xmlns:a16="http://schemas.microsoft.com/office/drawing/2014/main" id="{9C75D929-CFC7-4329-80AA-F9506CFE6C9A}"/>
                </a:ext>
              </a:extLst>
            </p:cNvPr>
            <p:cNvSpPr>
              <a:spLocks noChangeShapeType="1"/>
            </p:cNvSpPr>
            <p:nvPr/>
          </p:nvSpPr>
          <p:spPr bwMode="auto">
            <a:xfrm>
              <a:off x="4749282" y="1504410"/>
              <a:ext cx="539803" cy="89321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9" name="Line 41">
              <a:extLst>
                <a:ext uri="{FF2B5EF4-FFF2-40B4-BE49-F238E27FC236}">
                  <a16:creationId xmlns:a16="http://schemas.microsoft.com/office/drawing/2014/main" id="{056F0CA1-2557-4AC0-B211-F8BA00107F4E}"/>
                </a:ext>
              </a:extLst>
            </p:cNvPr>
            <p:cNvSpPr>
              <a:spLocks noChangeShapeType="1"/>
            </p:cNvSpPr>
            <p:nvPr/>
          </p:nvSpPr>
          <p:spPr bwMode="auto">
            <a:xfrm flipV="1">
              <a:off x="4834689" y="2465387"/>
              <a:ext cx="477442" cy="53657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0" name="Line 42">
              <a:extLst>
                <a:ext uri="{FF2B5EF4-FFF2-40B4-BE49-F238E27FC236}">
                  <a16:creationId xmlns:a16="http://schemas.microsoft.com/office/drawing/2014/main" id="{50F22EC6-6AC8-4ECC-A7EC-604669EE9DFD}"/>
                </a:ext>
              </a:extLst>
            </p:cNvPr>
            <p:cNvSpPr>
              <a:spLocks noChangeShapeType="1"/>
            </p:cNvSpPr>
            <p:nvPr/>
          </p:nvSpPr>
          <p:spPr bwMode="auto">
            <a:xfrm>
              <a:off x="6660685" y="2528839"/>
              <a:ext cx="1143000" cy="145737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1" name="Line 41">
              <a:extLst>
                <a:ext uri="{FF2B5EF4-FFF2-40B4-BE49-F238E27FC236}">
                  <a16:creationId xmlns:a16="http://schemas.microsoft.com/office/drawing/2014/main" id="{64212434-F961-4C43-BE52-6878A0FB4C6D}"/>
                </a:ext>
              </a:extLst>
            </p:cNvPr>
            <p:cNvSpPr>
              <a:spLocks noChangeShapeType="1"/>
            </p:cNvSpPr>
            <p:nvPr/>
          </p:nvSpPr>
          <p:spPr bwMode="auto">
            <a:xfrm>
              <a:off x="9119327" y="1640381"/>
              <a:ext cx="652751" cy="85516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2" name="Line 42">
              <a:extLst>
                <a:ext uri="{FF2B5EF4-FFF2-40B4-BE49-F238E27FC236}">
                  <a16:creationId xmlns:a16="http://schemas.microsoft.com/office/drawing/2014/main" id="{0ACAAB06-8533-48EE-B72A-2FD8559F40F7}"/>
                </a:ext>
              </a:extLst>
            </p:cNvPr>
            <p:cNvSpPr>
              <a:spLocks noChangeShapeType="1"/>
            </p:cNvSpPr>
            <p:nvPr/>
          </p:nvSpPr>
          <p:spPr bwMode="auto">
            <a:xfrm flipV="1">
              <a:off x="9175285" y="2723608"/>
              <a:ext cx="615432" cy="5187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4" name="Line 42">
              <a:extLst>
                <a:ext uri="{FF2B5EF4-FFF2-40B4-BE49-F238E27FC236}">
                  <a16:creationId xmlns:a16="http://schemas.microsoft.com/office/drawing/2014/main" id="{999A5309-EAB3-4A33-876C-F4DFDB50AA98}"/>
                </a:ext>
              </a:extLst>
            </p:cNvPr>
            <p:cNvSpPr>
              <a:spLocks noChangeShapeType="1"/>
            </p:cNvSpPr>
            <p:nvPr/>
          </p:nvSpPr>
          <p:spPr bwMode="auto">
            <a:xfrm flipV="1">
              <a:off x="9176136" y="2932650"/>
              <a:ext cx="595941" cy="105356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3126529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676" y="61913"/>
            <a:ext cx="7250498" cy="1325562"/>
          </a:xfrm>
        </p:spPr>
        <p:txBody>
          <a:bodyPr/>
          <a:lstStyle/>
          <a:p>
            <a:r>
              <a:rPr lang="en-GB" altLang="en-US" dirty="0"/>
              <a:t>Network Analysis – the Good News!</a:t>
            </a:r>
            <a:endParaRPr lang="en-GB" dirty="0"/>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GB" altLang="en-US" dirty="0"/>
              <a:t>Software packages such as Microsoft Project will perform all the calculations instantly.  They will allow you to change the network diagram in any way - and recalculate everything instantly.</a:t>
            </a:r>
          </a:p>
          <a:p>
            <a:pPr lvl="1"/>
            <a:r>
              <a:rPr lang="en-GB" altLang="en-US" dirty="0"/>
              <a:t>Except for estimating the duration of an activity!</a:t>
            </a:r>
          </a:p>
          <a:p>
            <a:r>
              <a:rPr lang="en-GB" altLang="en-US" dirty="0"/>
              <a:t>The software is scalable and can deal with hundreds or even thousands of activities.</a:t>
            </a:r>
          </a:p>
          <a:p>
            <a:r>
              <a:rPr lang="en-GB" altLang="en-US" dirty="0"/>
              <a:t>Costs and resources can be added to generate financial budgets.</a:t>
            </a:r>
          </a:p>
          <a:p>
            <a:r>
              <a:rPr lang="en-GB" altLang="en-US" dirty="0"/>
              <a:t>Reports and charts can be printed in a professional format.</a:t>
            </a:r>
          </a:p>
          <a:p>
            <a:r>
              <a:rPr lang="en-GB" altLang="en-US" dirty="0"/>
              <a:t>But unless you have the an appreciation of the underlying theory, covered today, then you are unlikely to make much progress with the software...</a:t>
            </a:r>
          </a:p>
          <a:p>
            <a:endParaRPr lang="en-GB" dirty="0"/>
          </a:p>
        </p:txBody>
      </p:sp>
    </p:spTree>
    <p:extLst>
      <p:ext uri="{BB962C8B-B14F-4D97-AF65-F5344CB8AC3E}">
        <p14:creationId xmlns:p14="http://schemas.microsoft.com/office/powerpoint/2010/main" val="129394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89C3-46D6-4240-A1A1-12C9B68A9C89}"/>
              </a:ext>
            </a:extLst>
          </p:cNvPr>
          <p:cNvSpPr>
            <a:spLocks noGrp="1"/>
          </p:cNvSpPr>
          <p:nvPr>
            <p:ph type="ctrTitle"/>
          </p:nvPr>
        </p:nvSpPr>
        <p:spPr/>
        <p:txBody>
          <a:bodyPr/>
          <a:lstStyle/>
          <a:p>
            <a:r>
              <a:rPr lang="en-TT" dirty="0"/>
              <a:t>011 Individual Assignment</a:t>
            </a:r>
          </a:p>
        </p:txBody>
      </p:sp>
      <p:sp>
        <p:nvSpPr>
          <p:cNvPr id="3" name="Subtitle 2">
            <a:extLst>
              <a:ext uri="{FF2B5EF4-FFF2-40B4-BE49-F238E27FC236}">
                <a16:creationId xmlns:a16="http://schemas.microsoft.com/office/drawing/2014/main" id="{41C9CFA7-E271-41B6-A15E-1242E777F6E9}"/>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4263977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a:xfrm>
            <a:off x="1844298" y="483833"/>
            <a:ext cx="6380637" cy="1000578"/>
          </a:xfrm>
        </p:spPr>
        <p:txBody>
          <a:bodyPr>
            <a:normAutofit fontScale="90000"/>
          </a:bodyPr>
          <a:lstStyle/>
          <a:p>
            <a:r>
              <a:rPr lang="en-GB" dirty="0"/>
              <a:t>Install Project Libre Software</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2136344"/>
            <a:ext cx="10515600" cy="3989249"/>
          </a:xfrm>
        </p:spPr>
        <p:txBody>
          <a:bodyPr>
            <a:normAutofit/>
          </a:bodyPr>
          <a:lstStyle/>
          <a:p>
            <a:r>
              <a:rPr lang="en-GB" dirty="0"/>
              <a:t>Download </a:t>
            </a:r>
            <a:r>
              <a:rPr lang="en-GB" b="1" dirty="0"/>
              <a:t>Project Libre </a:t>
            </a:r>
            <a:r>
              <a:rPr lang="en-GB" dirty="0"/>
              <a:t>from </a:t>
            </a:r>
            <a:r>
              <a:rPr lang="en-GB" dirty="0">
                <a:hlinkClick r:id="rId4"/>
              </a:rPr>
              <a:t>https://www.projectlibre.com/</a:t>
            </a:r>
            <a:r>
              <a:rPr lang="en-GB" dirty="0"/>
              <a:t> </a:t>
            </a:r>
          </a:p>
        </p:txBody>
      </p:sp>
      <p:pic>
        <p:nvPicPr>
          <p:cNvPr id="5" name="Picture 4">
            <a:extLst>
              <a:ext uri="{FF2B5EF4-FFF2-40B4-BE49-F238E27FC236}">
                <a16:creationId xmlns:a16="http://schemas.microsoft.com/office/drawing/2014/main" id="{5AFCCDBF-B90E-4AE2-8EEB-51EEC573E8AA}"/>
              </a:ext>
            </a:extLst>
          </p:cNvPr>
          <p:cNvPicPr>
            <a:picLocks noChangeAspect="1"/>
          </p:cNvPicPr>
          <p:nvPr/>
        </p:nvPicPr>
        <p:blipFill rotWithShape="1">
          <a:blip r:embed="rId5"/>
          <a:srcRect b="42447"/>
          <a:stretch/>
        </p:blipFill>
        <p:spPr>
          <a:xfrm>
            <a:off x="976542" y="2844163"/>
            <a:ext cx="9697429" cy="3530004"/>
          </a:xfrm>
          <a:prstGeom prst="rect">
            <a:avLst/>
          </a:prstGeom>
        </p:spPr>
      </p:pic>
    </p:spTree>
    <p:custDataLst>
      <p:tags r:id="rId1"/>
    </p:custDataLst>
    <p:extLst>
      <p:ext uri="{BB962C8B-B14F-4D97-AF65-F5344CB8AC3E}">
        <p14:creationId xmlns:p14="http://schemas.microsoft.com/office/powerpoint/2010/main" val="1835637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3CBA-D4E9-4447-BEF1-37A5C8EF4EFB}"/>
              </a:ext>
            </a:extLst>
          </p:cNvPr>
          <p:cNvSpPr>
            <a:spLocks noGrp="1"/>
          </p:cNvSpPr>
          <p:nvPr>
            <p:ph type="title"/>
          </p:nvPr>
        </p:nvSpPr>
        <p:spPr>
          <a:xfrm>
            <a:off x="1773277" y="361157"/>
            <a:ext cx="8982559" cy="926106"/>
          </a:xfrm>
        </p:spPr>
        <p:txBody>
          <a:bodyPr/>
          <a:lstStyle/>
          <a:p>
            <a:r>
              <a:rPr lang="en-TT" dirty="0"/>
              <a:t>Part 3.1Gantt Chart</a:t>
            </a:r>
          </a:p>
        </p:txBody>
      </p:sp>
      <p:sp>
        <p:nvSpPr>
          <p:cNvPr id="3" name="Content Placeholder 2">
            <a:extLst>
              <a:ext uri="{FF2B5EF4-FFF2-40B4-BE49-F238E27FC236}">
                <a16:creationId xmlns:a16="http://schemas.microsoft.com/office/drawing/2014/main" id="{3AE88466-D407-4B8F-8C95-3B8CB43FF784}"/>
              </a:ext>
            </a:extLst>
          </p:cNvPr>
          <p:cNvSpPr>
            <a:spLocks noGrp="1"/>
          </p:cNvSpPr>
          <p:nvPr>
            <p:ph idx="1"/>
          </p:nvPr>
        </p:nvSpPr>
        <p:spPr>
          <a:xfrm>
            <a:off x="838200" y="1509204"/>
            <a:ext cx="10515600" cy="5175681"/>
          </a:xfrm>
        </p:spPr>
        <p:txBody>
          <a:bodyPr>
            <a:normAutofit/>
          </a:bodyPr>
          <a:lstStyle/>
          <a:p>
            <a:r>
              <a:rPr lang="en-US" dirty="0"/>
              <a:t>Develop Dependency Table</a:t>
            </a:r>
          </a:p>
          <a:p>
            <a:r>
              <a:rPr lang="en-US" dirty="0"/>
              <a:t>Using the details from the case study pg. 12-15</a:t>
            </a:r>
          </a:p>
          <a:p>
            <a:r>
              <a:rPr lang="en-US" dirty="0"/>
              <a:t>Identify the </a:t>
            </a:r>
            <a:r>
              <a:rPr lang="en-US" b="1" dirty="0"/>
              <a:t>tasks, durations, predecessors</a:t>
            </a:r>
            <a:endParaRPr lang="en-US" dirty="0"/>
          </a:p>
          <a:p>
            <a:endParaRPr lang="en-US" dirty="0"/>
          </a:p>
          <a:p>
            <a:endParaRPr lang="en-US" dirty="0"/>
          </a:p>
          <a:p>
            <a:endParaRPr lang="en-US" dirty="0"/>
          </a:p>
          <a:p>
            <a:endParaRPr lang="en-US" dirty="0"/>
          </a:p>
          <a:p>
            <a:endParaRPr lang="en-US" dirty="0"/>
          </a:p>
          <a:p>
            <a:endParaRPr lang="en-US" dirty="0"/>
          </a:p>
          <a:p>
            <a:r>
              <a:rPr lang="en-US" dirty="0"/>
              <a:t>Use the </a:t>
            </a:r>
            <a:r>
              <a:rPr lang="en-US" b="1" dirty="0"/>
              <a:t>Part 3 Guide </a:t>
            </a:r>
            <a:r>
              <a:rPr lang="en-US" dirty="0"/>
              <a:t>document to record your details. </a:t>
            </a:r>
            <a:endParaRPr lang="en-TT" dirty="0"/>
          </a:p>
        </p:txBody>
      </p:sp>
      <p:pic>
        <p:nvPicPr>
          <p:cNvPr id="6" name="Picture 5">
            <a:extLst>
              <a:ext uri="{FF2B5EF4-FFF2-40B4-BE49-F238E27FC236}">
                <a16:creationId xmlns:a16="http://schemas.microsoft.com/office/drawing/2014/main" id="{BDFA24CE-D847-84BA-183D-509EE8A9AA99}"/>
              </a:ext>
            </a:extLst>
          </p:cNvPr>
          <p:cNvPicPr>
            <a:picLocks noChangeAspect="1"/>
          </p:cNvPicPr>
          <p:nvPr/>
        </p:nvPicPr>
        <p:blipFill>
          <a:blip r:embed="rId2"/>
          <a:stretch>
            <a:fillRect/>
          </a:stretch>
        </p:blipFill>
        <p:spPr>
          <a:xfrm>
            <a:off x="2414587" y="3429000"/>
            <a:ext cx="7362825" cy="2276475"/>
          </a:xfrm>
          <a:prstGeom prst="rect">
            <a:avLst/>
          </a:prstGeom>
        </p:spPr>
      </p:pic>
    </p:spTree>
    <p:extLst>
      <p:ext uri="{BB962C8B-B14F-4D97-AF65-F5344CB8AC3E}">
        <p14:creationId xmlns:p14="http://schemas.microsoft.com/office/powerpoint/2010/main" val="77276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FE41-074E-43D7-B7D4-FF0BCB383E70}"/>
              </a:ext>
            </a:extLst>
          </p:cNvPr>
          <p:cNvSpPr>
            <a:spLocks noGrp="1"/>
          </p:cNvSpPr>
          <p:nvPr>
            <p:ph type="ctrTitle"/>
          </p:nvPr>
        </p:nvSpPr>
        <p:spPr/>
        <p:txBody>
          <a:bodyPr/>
          <a:lstStyle/>
          <a:p>
            <a:r>
              <a:rPr lang="en-TT" dirty="0"/>
              <a:t>Using Project Libre</a:t>
            </a:r>
          </a:p>
        </p:txBody>
      </p:sp>
      <p:sp>
        <p:nvSpPr>
          <p:cNvPr id="3" name="Subtitle 2">
            <a:extLst>
              <a:ext uri="{FF2B5EF4-FFF2-40B4-BE49-F238E27FC236}">
                <a16:creationId xmlns:a16="http://schemas.microsoft.com/office/drawing/2014/main" id="{D5ED86A5-2BEC-4AAA-B8C6-E759CDB774F2}"/>
              </a:ext>
            </a:extLst>
          </p:cNvPr>
          <p:cNvSpPr>
            <a:spLocks noGrp="1"/>
          </p:cNvSpPr>
          <p:nvPr>
            <p:ph type="subTitle" idx="1"/>
          </p:nvPr>
        </p:nvSpPr>
        <p:spPr/>
        <p:txBody>
          <a:bodyPr/>
          <a:lstStyle/>
          <a:p>
            <a:r>
              <a:rPr lang="en-TT" b="1" dirty="0"/>
              <a:t>Please refer to Video: </a:t>
            </a:r>
            <a:r>
              <a:rPr lang="en-TT" dirty="0"/>
              <a:t>Project Libre Part 1- Basic Gantt </a:t>
            </a:r>
          </a:p>
          <a:p>
            <a:r>
              <a:rPr lang="en-TT" dirty="0"/>
              <a:t>Available on SAM VLE</a:t>
            </a:r>
          </a:p>
        </p:txBody>
      </p:sp>
    </p:spTree>
    <p:extLst>
      <p:ext uri="{BB962C8B-B14F-4D97-AF65-F5344CB8AC3E}">
        <p14:creationId xmlns:p14="http://schemas.microsoft.com/office/powerpoint/2010/main" val="1152731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D4ED-8EE2-4AC2-A626-D6C3BEC1C578}"/>
              </a:ext>
            </a:extLst>
          </p:cNvPr>
          <p:cNvSpPr>
            <a:spLocks noGrp="1"/>
          </p:cNvSpPr>
          <p:nvPr>
            <p:ph type="title"/>
          </p:nvPr>
        </p:nvSpPr>
        <p:spPr/>
        <p:txBody>
          <a:bodyPr/>
          <a:lstStyle/>
          <a:p>
            <a:r>
              <a:rPr lang="en-TT" dirty="0"/>
              <a:t>Steps to Build Gantt Chart</a:t>
            </a:r>
          </a:p>
        </p:txBody>
      </p:sp>
      <p:sp>
        <p:nvSpPr>
          <p:cNvPr id="3" name="Content Placeholder 2">
            <a:extLst>
              <a:ext uri="{FF2B5EF4-FFF2-40B4-BE49-F238E27FC236}">
                <a16:creationId xmlns:a16="http://schemas.microsoft.com/office/drawing/2014/main" id="{16801DE7-4D7E-46B3-A18E-48CDA03512F7}"/>
              </a:ext>
            </a:extLst>
          </p:cNvPr>
          <p:cNvSpPr>
            <a:spLocks noGrp="1"/>
          </p:cNvSpPr>
          <p:nvPr>
            <p:ph idx="1"/>
          </p:nvPr>
        </p:nvSpPr>
        <p:spPr>
          <a:xfrm>
            <a:off x="2152650" y="1571349"/>
            <a:ext cx="8284531" cy="4605615"/>
          </a:xfrm>
        </p:spPr>
        <p:txBody>
          <a:bodyPr>
            <a:normAutofit lnSpcReduction="10000"/>
          </a:bodyPr>
          <a:lstStyle/>
          <a:p>
            <a:r>
              <a:rPr lang="en-TT" b="1" dirty="0"/>
              <a:t>1. Complete dependency table with</a:t>
            </a:r>
            <a:r>
              <a:rPr lang="en-TT" dirty="0"/>
              <a:t>:</a:t>
            </a:r>
          </a:p>
          <a:p>
            <a:pPr lvl="1"/>
            <a:r>
              <a:rPr lang="en-TT" dirty="0"/>
              <a:t>Id</a:t>
            </a:r>
          </a:p>
          <a:p>
            <a:pPr lvl="1"/>
            <a:r>
              <a:rPr lang="en-TT" dirty="0"/>
              <a:t>Task name</a:t>
            </a:r>
          </a:p>
          <a:p>
            <a:pPr lvl="1"/>
            <a:r>
              <a:rPr lang="en-TT" dirty="0"/>
              <a:t>Duration</a:t>
            </a:r>
          </a:p>
          <a:p>
            <a:pPr lvl="1"/>
            <a:r>
              <a:rPr lang="en-TT" dirty="0"/>
              <a:t>Predecessor</a:t>
            </a:r>
          </a:p>
          <a:p>
            <a:pPr lvl="1"/>
            <a:endParaRPr lang="en-TT" dirty="0"/>
          </a:p>
          <a:p>
            <a:pPr marL="0" indent="0">
              <a:buNone/>
            </a:pPr>
            <a:endParaRPr lang="en-TT" dirty="0"/>
          </a:p>
          <a:p>
            <a:r>
              <a:rPr lang="en-TT" b="1" dirty="0"/>
              <a:t>2. Document your Assumptions</a:t>
            </a:r>
            <a:r>
              <a:rPr lang="en-TT" dirty="0"/>
              <a:t>:</a:t>
            </a:r>
          </a:p>
          <a:p>
            <a:pPr lvl="1"/>
            <a:r>
              <a:rPr lang="en-TT" dirty="0"/>
              <a:t>Holidays</a:t>
            </a:r>
          </a:p>
          <a:p>
            <a:pPr lvl="1"/>
            <a:r>
              <a:rPr lang="en-TT" dirty="0"/>
              <a:t>Start date</a:t>
            </a:r>
          </a:p>
          <a:p>
            <a:pPr lvl="1"/>
            <a:r>
              <a:rPr lang="en-TT" dirty="0"/>
              <a:t>etc</a:t>
            </a:r>
          </a:p>
          <a:p>
            <a:pPr marL="0" indent="0">
              <a:buNone/>
            </a:pPr>
            <a:endParaRPr lang="en-TT" dirty="0"/>
          </a:p>
        </p:txBody>
      </p:sp>
      <p:pic>
        <p:nvPicPr>
          <p:cNvPr id="5" name="Picture 4">
            <a:extLst>
              <a:ext uri="{FF2B5EF4-FFF2-40B4-BE49-F238E27FC236}">
                <a16:creationId xmlns:a16="http://schemas.microsoft.com/office/drawing/2014/main" id="{3C18A8A6-5D99-4323-9BD1-741B5D19584E}"/>
              </a:ext>
            </a:extLst>
          </p:cNvPr>
          <p:cNvPicPr>
            <a:picLocks noChangeAspect="1"/>
          </p:cNvPicPr>
          <p:nvPr/>
        </p:nvPicPr>
        <p:blipFill>
          <a:blip r:embed="rId2"/>
          <a:stretch>
            <a:fillRect/>
          </a:stretch>
        </p:blipFill>
        <p:spPr>
          <a:xfrm>
            <a:off x="5161722" y="2115730"/>
            <a:ext cx="5894774" cy="1465148"/>
          </a:xfrm>
          <a:prstGeom prst="rect">
            <a:avLst/>
          </a:prstGeom>
        </p:spPr>
      </p:pic>
    </p:spTree>
    <p:extLst>
      <p:ext uri="{BB962C8B-B14F-4D97-AF65-F5344CB8AC3E}">
        <p14:creationId xmlns:p14="http://schemas.microsoft.com/office/powerpoint/2010/main" val="7659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841A-A2C2-46CF-B7AB-7AE0F95DC343}"/>
              </a:ext>
            </a:extLst>
          </p:cNvPr>
          <p:cNvSpPr>
            <a:spLocks noGrp="1"/>
          </p:cNvSpPr>
          <p:nvPr>
            <p:ph idx="1"/>
          </p:nvPr>
        </p:nvSpPr>
        <p:spPr>
          <a:xfrm>
            <a:off x="2152650" y="594805"/>
            <a:ext cx="7886700" cy="5582159"/>
          </a:xfrm>
        </p:spPr>
        <p:txBody>
          <a:bodyPr/>
          <a:lstStyle/>
          <a:p>
            <a:r>
              <a:rPr lang="en-TT" b="1" dirty="0"/>
              <a:t>3. Open Project Libre</a:t>
            </a:r>
          </a:p>
          <a:p>
            <a:pPr lvl="1"/>
            <a:r>
              <a:rPr lang="en-TT" dirty="0"/>
              <a:t>Click Create Project</a:t>
            </a:r>
          </a:p>
          <a:p>
            <a:pPr lvl="1"/>
            <a:r>
              <a:rPr lang="en-TT" dirty="0"/>
              <a:t>Enter Project Name</a:t>
            </a:r>
          </a:p>
          <a:p>
            <a:pPr lvl="1"/>
            <a:r>
              <a:rPr lang="en-TT" dirty="0"/>
              <a:t>Enter Project Start Date</a:t>
            </a:r>
          </a:p>
          <a:p>
            <a:pPr lvl="1"/>
            <a:endParaRPr lang="en-TT" dirty="0"/>
          </a:p>
          <a:p>
            <a:pPr lvl="1"/>
            <a:r>
              <a:rPr lang="en-TT" dirty="0"/>
              <a:t>To set milestones:</a:t>
            </a:r>
          </a:p>
          <a:p>
            <a:pPr lvl="2"/>
            <a:r>
              <a:rPr lang="en-TT" dirty="0"/>
              <a:t>Create a milestone task name</a:t>
            </a:r>
          </a:p>
          <a:p>
            <a:pPr lvl="2"/>
            <a:r>
              <a:rPr lang="en-TT" dirty="0"/>
              <a:t>Set Duration to ‘0’ days</a:t>
            </a:r>
          </a:p>
          <a:p>
            <a:r>
              <a:rPr lang="en-TT" b="1" dirty="0"/>
              <a:t>4. Enter Task name, Duration and Predecessor into rows</a:t>
            </a:r>
          </a:p>
        </p:txBody>
      </p:sp>
      <p:pic>
        <p:nvPicPr>
          <p:cNvPr id="5" name="Picture 4">
            <a:extLst>
              <a:ext uri="{FF2B5EF4-FFF2-40B4-BE49-F238E27FC236}">
                <a16:creationId xmlns:a16="http://schemas.microsoft.com/office/drawing/2014/main" id="{C6A84972-E192-4F26-8754-53C4553C6C34}"/>
              </a:ext>
            </a:extLst>
          </p:cNvPr>
          <p:cNvPicPr>
            <a:picLocks noChangeAspect="1"/>
          </p:cNvPicPr>
          <p:nvPr/>
        </p:nvPicPr>
        <p:blipFill>
          <a:blip r:embed="rId2"/>
          <a:stretch>
            <a:fillRect/>
          </a:stretch>
        </p:blipFill>
        <p:spPr>
          <a:xfrm>
            <a:off x="7317507" y="1526163"/>
            <a:ext cx="4344093" cy="2130583"/>
          </a:xfrm>
          <a:prstGeom prst="rect">
            <a:avLst/>
          </a:prstGeom>
        </p:spPr>
      </p:pic>
      <p:pic>
        <p:nvPicPr>
          <p:cNvPr id="7" name="Picture 6">
            <a:extLst>
              <a:ext uri="{FF2B5EF4-FFF2-40B4-BE49-F238E27FC236}">
                <a16:creationId xmlns:a16="http://schemas.microsoft.com/office/drawing/2014/main" id="{63EA4077-AD14-4E46-A274-CCAD3751E4A1}"/>
              </a:ext>
            </a:extLst>
          </p:cNvPr>
          <p:cNvPicPr>
            <a:picLocks noChangeAspect="1"/>
          </p:cNvPicPr>
          <p:nvPr/>
        </p:nvPicPr>
        <p:blipFill rotWithShape="1">
          <a:blip r:embed="rId3"/>
          <a:srcRect t="-186" b="13889"/>
          <a:stretch/>
        </p:blipFill>
        <p:spPr>
          <a:xfrm>
            <a:off x="2786913" y="4492055"/>
            <a:ext cx="6702641" cy="2037954"/>
          </a:xfrm>
          <a:prstGeom prst="rect">
            <a:avLst/>
          </a:prstGeom>
        </p:spPr>
      </p:pic>
      <p:sp>
        <p:nvSpPr>
          <p:cNvPr id="8" name="Rectangle 7">
            <a:extLst>
              <a:ext uri="{FF2B5EF4-FFF2-40B4-BE49-F238E27FC236}">
                <a16:creationId xmlns:a16="http://schemas.microsoft.com/office/drawing/2014/main" id="{A9AD5DF4-14A9-47F2-B963-F80E2F29E4B6}"/>
              </a:ext>
            </a:extLst>
          </p:cNvPr>
          <p:cNvSpPr/>
          <p:nvPr/>
        </p:nvSpPr>
        <p:spPr>
          <a:xfrm>
            <a:off x="3929849" y="5817575"/>
            <a:ext cx="514904" cy="213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
        <p:nvSpPr>
          <p:cNvPr id="9" name="Rectangle 8">
            <a:extLst>
              <a:ext uri="{FF2B5EF4-FFF2-40B4-BE49-F238E27FC236}">
                <a16:creationId xmlns:a16="http://schemas.microsoft.com/office/drawing/2014/main" id="{A8409DE0-FA8F-42A3-9BF6-C0E367BADFDE}"/>
              </a:ext>
            </a:extLst>
          </p:cNvPr>
          <p:cNvSpPr/>
          <p:nvPr/>
        </p:nvSpPr>
        <p:spPr>
          <a:xfrm>
            <a:off x="4909237" y="5817575"/>
            <a:ext cx="514904" cy="213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
        <p:nvSpPr>
          <p:cNvPr id="10" name="Rectangle 9">
            <a:extLst>
              <a:ext uri="{FF2B5EF4-FFF2-40B4-BE49-F238E27FC236}">
                <a16:creationId xmlns:a16="http://schemas.microsoft.com/office/drawing/2014/main" id="{C9659FBB-5E38-495F-97E5-5CE02A00C094}"/>
              </a:ext>
            </a:extLst>
          </p:cNvPr>
          <p:cNvSpPr/>
          <p:nvPr/>
        </p:nvSpPr>
        <p:spPr>
          <a:xfrm>
            <a:off x="8430860" y="5805223"/>
            <a:ext cx="761999" cy="200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Tree>
    <p:extLst>
      <p:ext uri="{BB962C8B-B14F-4D97-AF65-F5344CB8AC3E}">
        <p14:creationId xmlns:p14="http://schemas.microsoft.com/office/powerpoint/2010/main" val="428423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025DB-DB70-41A2-8233-07C92502CE45}"/>
              </a:ext>
            </a:extLst>
          </p:cNvPr>
          <p:cNvSpPr>
            <a:spLocks noGrp="1"/>
          </p:cNvSpPr>
          <p:nvPr>
            <p:ph idx="1"/>
          </p:nvPr>
        </p:nvSpPr>
        <p:spPr>
          <a:xfrm>
            <a:off x="2152650" y="630315"/>
            <a:ext cx="7886700" cy="5546648"/>
          </a:xfrm>
        </p:spPr>
        <p:txBody>
          <a:bodyPr/>
          <a:lstStyle/>
          <a:p>
            <a:r>
              <a:rPr lang="en-TT" b="1" dirty="0"/>
              <a:t>5. Add holidays </a:t>
            </a:r>
          </a:p>
          <a:p>
            <a:pPr lvl="1"/>
            <a:r>
              <a:rPr lang="en-TT" dirty="0"/>
              <a:t>On FILE go to CALENDAR</a:t>
            </a:r>
          </a:p>
          <a:p>
            <a:pPr lvl="1"/>
            <a:r>
              <a:rPr lang="en-TT" dirty="0"/>
              <a:t>Select dates</a:t>
            </a:r>
          </a:p>
          <a:p>
            <a:pPr lvl="1"/>
            <a:r>
              <a:rPr lang="en-TT" dirty="0"/>
              <a:t>Set to NON-WORKING TIME</a:t>
            </a:r>
          </a:p>
          <a:p>
            <a:pPr lvl="1"/>
            <a:r>
              <a:rPr lang="en-TT" dirty="0"/>
              <a:t>Repeat for all holidays</a:t>
            </a:r>
          </a:p>
          <a:p>
            <a:pPr lvl="1"/>
            <a:endParaRPr lang="en-TT" dirty="0"/>
          </a:p>
          <a:p>
            <a:r>
              <a:rPr lang="en-TT" b="1" dirty="0"/>
              <a:t>6. Add Project Summary Task</a:t>
            </a:r>
          </a:p>
          <a:p>
            <a:pPr lvl="1"/>
            <a:r>
              <a:rPr lang="en-TT" dirty="0"/>
              <a:t>Insert New Task above task 1</a:t>
            </a:r>
          </a:p>
          <a:p>
            <a:pPr lvl="2"/>
            <a:r>
              <a:rPr lang="en-TT" dirty="0"/>
              <a:t>Right click on ID 1</a:t>
            </a:r>
          </a:p>
          <a:p>
            <a:pPr lvl="2"/>
            <a:r>
              <a:rPr lang="en-TT" dirty="0"/>
              <a:t>Choose New</a:t>
            </a:r>
          </a:p>
          <a:p>
            <a:pPr lvl="2"/>
            <a:r>
              <a:rPr lang="en-TT" dirty="0"/>
              <a:t>Type in Name of Project</a:t>
            </a:r>
          </a:p>
          <a:p>
            <a:pPr lvl="1"/>
            <a:r>
              <a:rPr lang="en-TT" dirty="0"/>
              <a:t>Select all Task below</a:t>
            </a:r>
          </a:p>
          <a:p>
            <a:pPr lvl="1"/>
            <a:r>
              <a:rPr lang="en-TT" dirty="0"/>
              <a:t>On TASK click INDENT</a:t>
            </a:r>
          </a:p>
          <a:p>
            <a:pPr marL="257175" lvl="1" indent="0">
              <a:buNone/>
            </a:pPr>
            <a:endParaRPr lang="en-TT" dirty="0"/>
          </a:p>
        </p:txBody>
      </p:sp>
      <p:pic>
        <p:nvPicPr>
          <p:cNvPr id="5" name="Picture 4">
            <a:extLst>
              <a:ext uri="{FF2B5EF4-FFF2-40B4-BE49-F238E27FC236}">
                <a16:creationId xmlns:a16="http://schemas.microsoft.com/office/drawing/2014/main" id="{6789148A-3C33-4508-B937-E397431313C9}"/>
              </a:ext>
            </a:extLst>
          </p:cNvPr>
          <p:cNvPicPr>
            <a:picLocks noChangeAspect="1"/>
          </p:cNvPicPr>
          <p:nvPr/>
        </p:nvPicPr>
        <p:blipFill>
          <a:blip r:embed="rId2"/>
          <a:stretch>
            <a:fillRect/>
          </a:stretch>
        </p:blipFill>
        <p:spPr>
          <a:xfrm>
            <a:off x="7236007" y="871706"/>
            <a:ext cx="4688474" cy="1731145"/>
          </a:xfrm>
          <a:prstGeom prst="rect">
            <a:avLst/>
          </a:prstGeom>
        </p:spPr>
      </p:pic>
      <p:pic>
        <p:nvPicPr>
          <p:cNvPr id="7" name="Picture 6">
            <a:extLst>
              <a:ext uri="{FF2B5EF4-FFF2-40B4-BE49-F238E27FC236}">
                <a16:creationId xmlns:a16="http://schemas.microsoft.com/office/drawing/2014/main" id="{BC867602-87EF-475B-A315-C9CDAAEEB07A}"/>
              </a:ext>
            </a:extLst>
          </p:cNvPr>
          <p:cNvPicPr>
            <a:picLocks noChangeAspect="1"/>
          </p:cNvPicPr>
          <p:nvPr/>
        </p:nvPicPr>
        <p:blipFill>
          <a:blip r:embed="rId3"/>
          <a:stretch>
            <a:fillRect/>
          </a:stretch>
        </p:blipFill>
        <p:spPr>
          <a:xfrm>
            <a:off x="6739051" y="4064480"/>
            <a:ext cx="4688474" cy="1921814"/>
          </a:xfrm>
          <a:prstGeom prst="rect">
            <a:avLst/>
          </a:prstGeom>
        </p:spPr>
      </p:pic>
    </p:spTree>
    <p:extLst>
      <p:ext uri="{BB962C8B-B14F-4D97-AF65-F5344CB8AC3E}">
        <p14:creationId xmlns:p14="http://schemas.microsoft.com/office/powerpoint/2010/main" val="403589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3E5A-3D94-4CBC-A565-530917E0A61C}"/>
              </a:ext>
            </a:extLst>
          </p:cNvPr>
          <p:cNvSpPr>
            <a:spLocks noGrp="1"/>
          </p:cNvSpPr>
          <p:nvPr>
            <p:ph type="title"/>
          </p:nvPr>
        </p:nvSpPr>
        <p:spPr>
          <a:xfrm>
            <a:off x="5146304" y="215138"/>
            <a:ext cx="3426196" cy="1325563"/>
          </a:xfrm>
        </p:spPr>
        <p:txBody>
          <a:bodyPr/>
          <a:lstStyle/>
          <a:p>
            <a:r>
              <a:rPr lang="en-GB" dirty="0"/>
              <a:t>Gantt chart (schedule)</a:t>
            </a:r>
          </a:p>
        </p:txBody>
      </p:sp>
      <p:graphicFrame>
        <p:nvGraphicFramePr>
          <p:cNvPr id="47" name="Table 47">
            <a:extLst>
              <a:ext uri="{FF2B5EF4-FFF2-40B4-BE49-F238E27FC236}">
                <a16:creationId xmlns:a16="http://schemas.microsoft.com/office/drawing/2014/main" id="{28A55774-2330-43A2-B18B-D4BF3DF5A427}"/>
              </a:ext>
            </a:extLst>
          </p:cNvPr>
          <p:cNvGraphicFramePr>
            <a:graphicFrameLocks noGrp="1"/>
          </p:cNvGraphicFramePr>
          <p:nvPr>
            <p:ph idx="1"/>
            <p:extLst>
              <p:ext uri="{D42A27DB-BD31-4B8C-83A1-F6EECF244321}">
                <p14:modId xmlns:p14="http://schemas.microsoft.com/office/powerpoint/2010/main" val="1268219873"/>
              </p:ext>
            </p:extLst>
          </p:nvPr>
        </p:nvGraphicFramePr>
        <p:xfrm>
          <a:off x="637392" y="2611843"/>
          <a:ext cx="10515599" cy="2966720"/>
        </p:xfrm>
        <a:graphic>
          <a:graphicData uri="http://schemas.openxmlformats.org/drawingml/2006/table">
            <a:tbl>
              <a:tblPr firstRow="1" bandRow="1">
                <a:tableStyleId>{5940675A-B579-460E-94D1-54222C63F5DA}</a:tableStyleId>
              </a:tblPr>
              <a:tblGrid>
                <a:gridCol w="3959153">
                  <a:extLst>
                    <a:ext uri="{9D8B030D-6E8A-4147-A177-3AD203B41FA5}">
                      <a16:colId xmlns:a16="http://schemas.microsoft.com/office/drawing/2014/main" val="3561946171"/>
                    </a:ext>
                  </a:extLst>
                </a:gridCol>
                <a:gridCol w="1092741">
                  <a:extLst>
                    <a:ext uri="{9D8B030D-6E8A-4147-A177-3AD203B41FA5}">
                      <a16:colId xmlns:a16="http://schemas.microsoft.com/office/drawing/2014/main" val="1247574111"/>
                    </a:ext>
                  </a:extLst>
                </a:gridCol>
                <a:gridCol w="1092741">
                  <a:extLst>
                    <a:ext uri="{9D8B030D-6E8A-4147-A177-3AD203B41FA5}">
                      <a16:colId xmlns:a16="http://schemas.microsoft.com/office/drawing/2014/main" val="3406225783"/>
                    </a:ext>
                  </a:extLst>
                </a:gridCol>
                <a:gridCol w="1092741">
                  <a:extLst>
                    <a:ext uri="{9D8B030D-6E8A-4147-A177-3AD203B41FA5}">
                      <a16:colId xmlns:a16="http://schemas.microsoft.com/office/drawing/2014/main" val="3128463054"/>
                    </a:ext>
                  </a:extLst>
                </a:gridCol>
                <a:gridCol w="1092741">
                  <a:extLst>
                    <a:ext uri="{9D8B030D-6E8A-4147-A177-3AD203B41FA5}">
                      <a16:colId xmlns:a16="http://schemas.microsoft.com/office/drawing/2014/main" val="1991367830"/>
                    </a:ext>
                  </a:extLst>
                </a:gridCol>
                <a:gridCol w="1092741">
                  <a:extLst>
                    <a:ext uri="{9D8B030D-6E8A-4147-A177-3AD203B41FA5}">
                      <a16:colId xmlns:a16="http://schemas.microsoft.com/office/drawing/2014/main" val="3815929922"/>
                    </a:ext>
                  </a:extLst>
                </a:gridCol>
                <a:gridCol w="1092741">
                  <a:extLst>
                    <a:ext uri="{9D8B030D-6E8A-4147-A177-3AD203B41FA5}">
                      <a16:colId xmlns:a16="http://schemas.microsoft.com/office/drawing/2014/main" val="2695161926"/>
                    </a:ext>
                  </a:extLst>
                </a:gridCol>
              </a:tblGrid>
              <a:tr h="370840">
                <a:tc>
                  <a:txBody>
                    <a:bodyPr/>
                    <a:lstStyle/>
                    <a:p>
                      <a:r>
                        <a:rPr lang="en-GB" b="1" dirty="0">
                          <a:latin typeface="Raleway" panose="020B0503030101060003" pitchFamily="34" charset="0"/>
                        </a:rPr>
                        <a:t>Activity</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4220098144"/>
                  </a:ext>
                </a:extLst>
              </a:tr>
              <a:tr h="370840">
                <a:tc>
                  <a:txBody>
                    <a:bodyPr/>
                    <a:lstStyle/>
                    <a:p>
                      <a:r>
                        <a:rPr lang="en-GB" b="1" dirty="0">
                          <a:latin typeface="Raleway" panose="020B0503030101060003" pitchFamily="34" charset="0"/>
                        </a:rPr>
                        <a:t>1.1 Form and train user group</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3180693485"/>
                  </a:ext>
                </a:extLst>
              </a:tr>
              <a:tr h="370840">
                <a:tc>
                  <a:txBody>
                    <a:bodyPr/>
                    <a:lstStyle/>
                    <a:p>
                      <a:r>
                        <a:rPr lang="en-GB" b="1" dirty="0">
                          <a:latin typeface="Raleway" panose="020B0503030101060003" pitchFamily="34" charset="0"/>
                        </a:rPr>
                        <a:t>1.2 Specify sales training</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3272603193"/>
                  </a:ext>
                </a:extLst>
              </a:tr>
              <a:tr h="370840">
                <a:tc>
                  <a:txBody>
                    <a:bodyPr/>
                    <a:lstStyle/>
                    <a:p>
                      <a:r>
                        <a:rPr lang="en-GB" b="1" dirty="0">
                          <a:latin typeface="Raleway" panose="020B0503030101060003" pitchFamily="34" charset="0"/>
                        </a:rPr>
                        <a:t>1.3 Roll out training</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82262641"/>
                  </a:ext>
                </a:extLst>
              </a:tr>
              <a:tr h="370840">
                <a:tc>
                  <a:txBody>
                    <a:bodyPr/>
                    <a:lstStyle/>
                    <a:p>
                      <a:r>
                        <a:rPr lang="en-GB" b="1" dirty="0">
                          <a:latin typeface="Raleway" panose="020B0503030101060003" pitchFamily="34" charset="0"/>
                        </a:rPr>
                        <a:t>2.1 Install systems infrastructure</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1819670811"/>
                  </a:ext>
                </a:extLst>
              </a:tr>
              <a:tr h="370840">
                <a:tc>
                  <a:txBody>
                    <a:bodyPr/>
                    <a:lstStyle/>
                    <a:p>
                      <a:r>
                        <a:rPr lang="en-GB" b="1" dirty="0">
                          <a:latin typeface="Raleway" panose="020B0503030101060003" pitchFamily="34" charset="0"/>
                        </a:rPr>
                        <a:t>2.2. Design initial screen interface</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2950490572"/>
                  </a:ext>
                </a:extLst>
              </a:tr>
              <a:tr h="370840">
                <a:tc>
                  <a:txBody>
                    <a:bodyPr/>
                    <a:lstStyle/>
                    <a:p>
                      <a:r>
                        <a:rPr lang="en-GB" b="1" dirty="0">
                          <a:latin typeface="Raleway" panose="020B0503030101060003" pitchFamily="34" charset="0"/>
                        </a:rPr>
                        <a:t>3.1 Test interface in pilot area</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extLst>
                  <a:ext uri="{0D108BD9-81ED-4DB2-BD59-A6C34878D82A}">
                    <a16:rowId xmlns:a16="http://schemas.microsoft.com/office/drawing/2014/main" val="115375979"/>
                  </a:ext>
                </a:extLst>
              </a:tr>
              <a:tr h="370840">
                <a:tc>
                  <a:txBody>
                    <a:bodyPr/>
                    <a:lstStyle/>
                    <a:p>
                      <a:r>
                        <a:rPr lang="en-GB" b="1" dirty="0">
                          <a:latin typeface="Raleway" panose="020B0503030101060003" pitchFamily="34" charset="0"/>
                        </a:rPr>
                        <a:t>3.2 Modify interface</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extLst>
                  <a:ext uri="{0D108BD9-81ED-4DB2-BD59-A6C34878D82A}">
                    <a16:rowId xmlns:a16="http://schemas.microsoft.com/office/drawing/2014/main" val="235270514"/>
                  </a:ext>
                </a:extLst>
              </a:tr>
            </a:tbl>
          </a:graphicData>
        </a:graphic>
      </p:graphicFrame>
      <p:sp>
        <p:nvSpPr>
          <p:cNvPr id="31" name="Text Box 25">
            <a:extLst>
              <a:ext uri="{FF2B5EF4-FFF2-40B4-BE49-F238E27FC236}">
                <a16:creationId xmlns:a16="http://schemas.microsoft.com/office/drawing/2014/main" id="{46D57D99-90DF-4486-96F6-568F0CD9DD81}"/>
              </a:ext>
            </a:extLst>
          </p:cNvPr>
          <p:cNvSpPr txBox="1">
            <a:spLocks noChangeArrowheads="1"/>
          </p:cNvSpPr>
          <p:nvPr/>
        </p:nvSpPr>
        <p:spPr bwMode="auto">
          <a:xfrm>
            <a:off x="4131520"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0</a:t>
            </a:r>
            <a:endParaRPr lang="en-US" b="1">
              <a:latin typeface="Raleway" panose="020B0503030101060003" pitchFamily="34" charset="0"/>
            </a:endParaRPr>
          </a:p>
        </p:txBody>
      </p:sp>
      <p:sp>
        <p:nvSpPr>
          <p:cNvPr id="32" name="Text Box 26">
            <a:extLst>
              <a:ext uri="{FF2B5EF4-FFF2-40B4-BE49-F238E27FC236}">
                <a16:creationId xmlns:a16="http://schemas.microsoft.com/office/drawing/2014/main" id="{4BCB5E81-F948-401A-80D1-1D5F44178FED}"/>
              </a:ext>
            </a:extLst>
          </p:cNvPr>
          <p:cNvSpPr txBox="1">
            <a:spLocks noChangeArrowheads="1"/>
          </p:cNvSpPr>
          <p:nvPr/>
        </p:nvSpPr>
        <p:spPr bwMode="auto">
          <a:xfrm>
            <a:off x="5323796"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10</a:t>
            </a:r>
            <a:endParaRPr lang="en-US" b="1" dirty="0">
              <a:latin typeface="Raleway" panose="020B0503030101060003" pitchFamily="34" charset="0"/>
            </a:endParaRPr>
          </a:p>
        </p:txBody>
      </p:sp>
      <p:sp>
        <p:nvSpPr>
          <p:cNvPr id="33" name="Text Box 27">
            <a:extLst>
              <a:ext uri="{FF2B5EF4-FFF2-40B4-BE49-F238E27FC236}">
                <a16:creationId xmlns:a16="http://schemas.microsoft.com/office/drawing/2014/main" id="{DE4EB2CE-80A1-4858-B04F-7BA0738B2B0C}"/>
              </a:ext>
            </a:extLst>
          </p:cNvPr>
          <p:cNvSpPr txBox="1">
            <a:spLocks noChangeArrowheads="1"/>
          </p:cNvSpPr>
          <p:nvPr/>
        </p:nvSpPr>
        <p:spPr bwMode="auto">
          <a:xfrm>
            <a:off x="6359881"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20</a:t>
            </a:r>
            <a:endParaRPr lang="en-US" b="1" dirty="0">
              <a:latin typeface="Raleway" panose="020B0503030101060003" pitchFamily="34" charset="0"/>
            </a:endParaRPr>
          </a:p>
        </p:txBody>
      </p:sp>
      <p:sp>
        <p:nvSpPr>
          <p:cNvPr id="34" name="Text Box 28">
            <a:extLst>
              <a:ext uri="{FF2B5EF4-FFF2-40B4-BE49-F238E27FC236}">
                <a16:creationId xmlns:a16="http://schemas.microsoft.com/office/drawing/2014/main" id="{AE4F6F9F-B13C-4541-9B5D-725026BE7A00}"/>
              </a:ext>
            </a:extLst>
          </p:cNvPr>
          <p:cNvSpPr txBox="1">
            <a:spLocks noChangeArrowheads="1"/>
          </p:cNvSpPr>
          <p:nvPr/>
        </p:nvSpPr>
        <p:spPr bwMode="auto">
          <a:xfrm>
            <a:off x="7443239"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30</a:t>
            </a:r>
            <a:endParaRPr lang="en-US" b="1" dirty="0">
              <a:latin typeface="Raleway" panose="020B0503030101060003" pitchFamily="34" charset="0"/>
            </a:endParaRPr>
          </a:p>
        </p:txBody>
      </p:sp>
      <p:sp>
        <p:nvSpPr>
          <p:cNvPr id="35" name="Text Box 29">
            <a:extLst>
              <a:ext uri="{FF2B5EF4-FFF2-40B4-BE49-F238E27FC236}">
                <a16:creationId xmlns:a16="http://schemas.microsoft.com/office/drawing/2014/main" id="{06D053AB-3C57-44E7-B10F-6768537344B0}"/>
              </a:ext>
            </a:extLst>
          </p:cNvPr>
          <p:cNvSpPr txBox="1">
            <a:spLocks noChangeArrowheads="1"/>
          </p:cNvSpPr>
          <p:nvPr/>
        </p:nvSpPr>
        <p:spPr bwMode="auto">
          <a:xfrm>
            <a:off x="8450968" y="5566715"/>
            <a:ext cx="80801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40</a:t>
            </a:r>
            <a:endParaRPr lang="en-US" b="1">
              <a:latin typeface="Raleway" panose="020B0503030101060003" pitchFamily="34" charset="0"/>
            </a:endParaRPr>
          </a:p>
        </p:txBody>
      </p:sp>
      <p:sp>
        <p:nvSpPr>
          <p:cNvPr id="36" name="Text Box 30">
            <a:extLst>
              <a:ext uri="{FF2B5EF4-FFF2-40B4-BE49-F238E27FC236}">
                <a16:creationId xmlns:a16="http://schemas.microsoft.com/office/drawing/2014/main" id="{2F05AE3D-045E-4EC6-A475-6B46AE1C6D8A}"/>
              </a:ext>
            </a:extLst>
          </p:cNvPr>
          <p:cNvSpPr txBox="1">
            <a:spLocks noChangeArrowheads="1"/>
          </p:cNvSpPr>
          <p:nvPr/>
        </p:nvSpPr>
        <p:spPr bwMode="auto">
          <a:xfrm>
            <a:off x="9636062" y="5566715"/>
            <a:ext cx="816997"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50</a:t>
            </a:r>
            <a:endParaRPr lang="en-US" b="1">
              <a:latin typeface="Raleway" panose="020B0503030101060003" pitchFamily="34" charset="0"/>
            </a:endParaRPr>
          </a:p>
        </p:txBody>
      </p:sp>
      <p:sp>
        <p:nvSpPr>
          <p:cNvPr id="37" name="Text Box 31">
            <a:extLst>
              <a:ext uri="{FF2B5EF4-FFF2-40B4-BE49-F238E27FC236}">
                <a16:creationId xmlns:a16="http://schemas.microsoft.com/office/drawing/2014/main" id="{A11EAEF8-B3E0-46B5-9750-3D69D56D70F6}"/>
              </a:ext>
            </a:extLst>
          </p:cNvPr>
          <p:cNvSpPr txBox="1">
            <a:spLocks noChangeArrowheads="1"/>
          </p:cNvSpPr>
          <p:nvPr/>
        </p:nvSpPr>
        <p:spPr bwMode="auto">
          <a:xfrm>
            <a:off x="10748982" y="5566715"/>
            <a:ext cx="80801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60</a:t>
            </a:r>
            <a:endParaRPr lang="en-US" b="1">
              <a:latin typeface="Raleway" panose="020B0503030101060003" pitchFamily="34" charset="0"/>
            </a:endParaRPr>
          </a:p>
        </p:txBody>
      </p:sp>
      <p:sp>
        <p:nvSpPr>
          <p:cNvPr id="39" name="Rectangle 38" descr="2.1">
            <a:extLst>
              <a:ext uri="{FF2B5EF4-FFF2-40B4-BE49-F238E27FC236}">
                <a16:creationId xmlns:a16="http://schemas.microsoft.com/office/drawing/2014/main" id="{9B5E815F-2CBE-44E5-9545-D9E0229DD7F3}"/>
              </a:ext>
            </a:extLst>
          </p:cNvPr>
          <p:cNvSpPr>
            <a:spLocks noChangeArrowheads="1"/>
          </p:cNvSpPr>
          <p:nvPr/>
        </p:nvSpPr>
        <p:spPr bwMode="auto">
          <a:xfrm>
            <a:off x="4608154" y="4203801"/>
            <a:ext cx="2167282" cy="199916"/>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0" name="Rectangle 39" descr="1.2">
            <a:extLst>
              <a:ext uri="{FF2B5EF4-FFF2-40B4-BE49-F238E27FC236}">
                <a16:creationId xmlns:a16="http://schemas.microsoft.com/office/drawing/2014/main" id="{7BCF2DE1-30FC-4D16-80D8-5A2A62836452}"/>
              </a:ext>
            </a:extLst>
          </p:cNvPr>
          <p:cNvSpPr>
            <a:spLocks noChangeArrowheads="1"/>
          </p:cNvSpPr>
          <p:nvPr/>
        </p:nvSpPr>
        <p:spPr bwMode="auto">
          <a:xfrm>
            <a:off x="5557821" y="3447728"/>
            <a:ext cx="1068690" cy="186225"/>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1" name="Rectangle 40" descr="2.2">
            <a:extLst>
              <a:ext uri="{FF2B5EF4-FFF2-40B4-BE49-F238E27FC236}">
                <a16:creationId xmlns:a16="http://schemas.microsoft.com/office/drawing/2014/main" id="{D75C8314-E5E2-40AA-A8F0-7644259AC179}"/>
              </a:ext>
            </a:extLst>
          </p:cNvPr>
          <p:cNvSpPr>
            <a:spLocks noChangeArrowheads="1"/>
          </p:cNvSpPr>
          <p:nvPr/>
        </p:nvSpPr>
        <p:spPr bwMode="auto">
          <a:xfrm>
            <a:off x="5415214" y="4562212"/>
            <a:ext cx="1067582" cy="209142"/>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2" name="Rectangle 41" descr="3.1">
            <a:extLst>
              <a:ext uri="{FF2B5EF4-FFF2-40B4-BE49-F238E27FC236}">
                <a16:creationId xmlns:a16="http://schemas.microsoft.com/office/drawing/2014/main" id="{C5AEBC51-73EC-4DA3-AE2B-939339666995}"/>
              </a:ext>
            </a:extLst>
          </p:cNvPr>
          <p:cNvSpPr>
            <a:spLocks noChangeArrowheads="1"/>
          </p:cNvSpPr>
          <p:nvPr/>
        </p:nvSpPr>
        <p:spPr bwMode="auto">
          <a:xfrm>
            <a:off x="6674482" y="4908788"/>
            <a:ext cx="2961580"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3" name="Rectangle 42" descr="3.2">
            <a:extLst>
              <a:ext uri="{FF2B5EF4-FFF2-40B4-BE49-F238E27FC236}">
                <a16:creationId xmlns:a16="http://schemas.microsoft.com/office/drawing/2014/main" id="{2275AC8B-60F7-412D-B83A-965768B75C5A}"/>
              </a:ext>
            </a:extLst>
          </p:cNvPr>
          <p:cNvSpPr>
            <a:spLocks noChangeArrowheads="1"/>
          </p:cNvSpPr>
          <p:nvPr/>
        </p:nvSpPr>
        <p:spPr bwMode="auto">
          <a:xfrm>
            <a:off x="9636062" y="5297972"/>
            <a:ext cx="989987"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5" name="Text Box 40">
            <a:extLst>
              <a:ext uri="{FF2B5EF4-FFF2-40B4-BE49-F238E27FC236}">
                <a16:creationId xmlns:a16="http://schemas.microsoft.com/office/drawing/2014/main" id="{E76F648B-FAAE-4CAE-9172-9256D38B87E0}"/>
              </a:ext>
            </a:extLst>
          </p:cNvPr>
          <p:cNvSpPr txBox="1">
            <a:spLocks noChangeArrowheads="1"/>
          </p:cNvSpPr>
          <p:nvPr/>
        </p:nvSpPr>
        <p:spPr bwMode="auto">
          <a:xfrm>
            <a:off x="6705249" y="5936047"/>
            <a:ext cx="1475980" cy="369332"/>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b="1" dirty="0">
                <a:latin typeface="Raleway" panose="020B0503030101060003" pitchFamily="34" charset="0"/>
              </a:rPr>
              <a:t>Time (days)</a:t>
            </a:r>
            <a:endParaRPr lang="en-US" b="1" dirty="0">
              <a:latin typeface="Raleway" panose="020B0503030101060003" pitchFamily="34" charset="0"/>
            </a:endParaRPr>
          </a:p>
        </p:txBody>
      </p:sp>
      <p:sp>
        <p:nvSpPr>
          <p:cNvPr id="48" name="Rectangle 47" descr="1.1">
            <a:extLst>
              <a:ext uri="{FF2B5EF4-FFF2-40B4-BE49-F238E27FC236}">
                <a16:creationId xmlns:a16="http://schemas.microsoft.com/office/drawing/2014/main" id="{27FA8B6C-1DF5-4675-BF6F-270C18C9CF59}"/>
              </a:ext>
            </a:extLst>
          </p:cNvPr>
          <p:cNvSpPr>
            <a:spLocks noChangeArrowheads="1"/>
          </p:cNvSpPr>
          <p:nvPr/>
        </p:nvSpPr>
        <p:spPr bwMode="auto">
          <a:xfrm>
            <a:off x="4605552" y="3071227"/>
            <a:ext cx="1101099" cy="227234"/>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9" name="Rectangle 48" descr="1.2">
            <a:extLst>
              <a:ext uri="{FF2B5EF4-FFF2-40B4-BE49-F238E27FC236}">
                <a16:creationId xmlns:a16="http://schemas.microsoft.com/office/drawing/2014/main" id="{BFF2E51A-93E5-4119-934C-F495102AC4DE}"/>
              </a:ext>
            </a:extLst>
          </p:cNvPr>
          <p:cNvSpPr>
            <a:spLocks noChangeArrowheads="1"/>
          </p:cNvSpPr>
          <p:nvPr/>
        </p:nvSpPr>
        <p:spPr bwMode="auto">
          <a:xfrm>
            <a:off x="6626511" y="3812587"/>
            <a:ext cx="2448656"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grpSp>
        <p:nvGrpSpPr>
          <p:cNvPr id="54" name="Group 53" descr="Project Start Up, Integrated Planning, Managing Deployment, and Monitoring &amp; controlling processes and Project Close">
            <a:extLst>
              <a:ext uri="{FF2B5EF4-FFF2-40B4-BE49-F238E27FC236}">
                <a16:creationId xmlns:a16="http://schemas.microsoft.com/office/drawing/2014/main" id="{B30D644A-E471-459C-9A02-1C57B6E70989}"/>
              </a:ext>
            </a:extLst>
          </p:cNvPr>
          <p:cNvGrpSpPr/>
          <p:nvPr/>
        </p:nvGrpSpPr>
        <p:grpSpPr>
          <a:xfrm>
            <a:off x="1634247" y="31545"/>
            <a:ext cx="2947285" cy="1540080"/>
            <a:chOff x="1634247" y="31545"/>
            <a:chExt cx="2947285" cy="1540080"/>
          </a:xfrm>
        </p:grpSpPr>
        <p:grpSp>
          <p:nvGrpSpPr>
            <p:cNvPr id="55" name="Group 54" descr="PMI's 5 process groups: Initiating Processes, Planning Processes, Executing Processes and Monitoring &amp; controlling processes and Closing processes">
              <a:extLst>
                <a:ext uri="{FF2B5EF4-FFF2-40B4-BE49-F238E27FC236}">
                  <a16:creationId xmlns:a16="http://schemas.microsoft.com/office/drawing/2014/main" id="{F43B5B1C-5DD2-4868-A421-09711B8E7263}"/>
                </a:ext>
              </a:extLst>
            </p:cNvPr>
            <p:cNvGrpSpPr/>
            <p:nvPr/>
          </p:nvGrpSpPr>
          <p:grpSpPr>
            <a:xfrm>
              <a:off x="1984553" y="31545"/>
              <a:ext cx="2288996" cy="1540080"/>
              <a:chOff x="1790502" y="2216740"/>
              <a:chExt cx="3750569" cy="2335351"/>
            </a:xfrm>
          </p:grpSpPr>
          <p:pic>
            <p:nvPicPr>
              <p:cNvPr id="62" name="Picture 61" descr="Project">
                <a:extLst>
                  <a:ext uri="{FF2B5EF4-FFF2-40B4-BE49-F238E27FC236}">
                    <a16:creationId xmlns:a16="http://schemas.microsoft.com/office/drawing/2014/main" id="{6C6BA56D-4779-4093-BDD2-D306EB625D7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63" name="Group 62" descr="Executing Processes">
                <a:extLst>
                  <a:ext uri="{FF2B5EF4-FFF2-40B4-BE49-F238E27FC236}">
                    <a16:creationId xmlns:a16="http://schemas.microsoft.com/office/drawing/2014/main" id="{5F7D89EF-13F0-46A1-87A5-BEF769F33F7E}"/>
                  </a:ext>
                </a:extLst>
              </p:cNvPr>
              <p:cNvGrpSpPr/>
              <p:nvPr/>
            </p:nvGrpSpPr>
            <p:grpSpPr>
              <a:xfrm>
                <a:off x="2814937" y="3476111"/>
                <a:ext cx="1715084" cy="1000265"/>
                <a:chOff x="4963006" y="4239445"/>
                <a:chExt cx="2948680" cy="2333415"/>
              </a:xfrm>
            </p:grpSpPr>
            <p:pic>
              <p:nvPicPr>
                <p:cNvPr id="65" name="Picture 64">
                  <a:extLst>
                    <a:ext uri="{FF2B5EF4-FFF2-40B4-BE49-F238E27FC236}">
                      <a16:creationId xmlns:a16="http://schemas.microsoft.com/office/drawing/2014/main" id="{99BE1ADA-8A4B-41E8-83D2-6ACCBBE3C0F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66" name="TextBox 65">
                  <a:extLst>
                    <a:ext uri="{FF2B5EF4-FFF2-40B4-BE49-F238E27FC236}">
                      <a16:creationId xmlns:a16="http://schemas.microsoft.com/office/drawing/2014/main" id="{16204197-D485-4304-8E0C-31B223A25ED1}"/>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sp>
            <p:nvSpPr>
              <p:cNvPr id="64" name="TextBox 63">
                <a:extLst>
                  <a:ext uri="{FF2B5EF4-FFF2-40B4-BE49-F238E27FC236}">
                    <a16:creationId xmlns:a16="http://schemas.microsoft.com/office/drawing/2014/main" id="{5B171C8C-243D-4677-8603-96757C92B9FB}"/>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56" name="Arrow: Right 55" descr="Closing processes">
              <a:extLst>
                <a:ext uri="{FF2B5EF4-FFF2-40B4-BE49-F238E27FC236}">
                  <a16:creationId xmlns:a16="http://schemas.microsoft.com/office/drawing/2014/main" id="{EDA8ACAD-4953-4450-B195-292FF6FA3016}"/>
                </a:ext>
              </a:extLst>
            </p:cNvPr>
            <p:cNvSpPr/>
            <p:nvPr/>
          </p:nvSpPr>
          <p:spPr>
            <a:xfrm>
              <a:off x="3773969" y="565443"/>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7" name="TextBox 56" descr="Closing processes">
              <a:extLst>
                <a:ext uri="{FF2B5EF4-FFF2-40B4-BE49-F238E27FC236}">
                  <a16:creationId xmlns:a16="http://schemas.microsoft.com/office/drawing/2014/main" id="{D74BF203-E16D-45A7-9B02-A221B4688E37}"/>
                </a:ext>
              </a:extLst>
            </p:cNvPr>
            <p:cNvSpPr txBox="1"/>
            <p:nvPr/>
          </p:nvSpPr>
          <p:spPr>
            <a:xfrm>
              <a:off x="3745390" y="647279"/>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sp>
          <p:nvSpPr>
            <p:cNvPr id="58" name="Arrow: Right 57" descr="Closing processes">
              <a:extLst>
                <a:ext uri="{FF2B5EF4-FFF2-40B4-BE49-F238E27FC236}">
                  <a16:creationId xmlns:a16="http://schemas.microsoft.com/office/drawing/2014/main" id="{FA723E37-3AC0-4FBB-8CBC-5E315E2B18DE}"/>
                </a:ext>
              </a:extLst>
            </p:cNvPr>
            <p:cNvSpPr/>
            <p:nvPr/>
          </p:nvSpPr>
          <p:spPr>
            <a:xfrm>
              <a:off x="1662826" y="54764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9" name="TextBox 58" descr="Closing processes">
              <a:extLst>
                <a:ext uri="{FF2B5EF4-FFF2-40B4-BE49-F238E27FC236}">
                  <a16:creationId xmlns:a16="http://schemas.microsoft.com/office/drawing/2014/main" id="{41FA9A95-D879-4F80-A795-B32225C20B1B}"/>
                </a:ext>
              </a:extLst>
            </p:cNvPr>
            <p:cNvSpPr txBox="1"/>
            <p:nvPr/>
          </p:nvSpPr>
          <p:spPr>
            <a:xfrm>
              <a:off x="1634247" y="62948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60" name="Picture 59">
              <a:extLst>
                <a:ext uri="{FF2B5EF4-FFF2-40B4-BE49-F238E27FC236}">
                  <a16:creationId xmlns:a16="http://schemas.microsoft.com/office/drawing/2014/main" id="{6A8C4704-AB35-4253-9BFD-FA7B1D2675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6982" y="236841"/>
              <a:ext cx="1380191" cy="785281"/>
            </a:xfrm>
            <a:prstGeom prst="rect">
              <a:avLst/>
            </a:prstGeom>
          </p:spPr>
        </p:pic>
        <p:sp>
          <p:nvSpPr>
            <p:cNvPr id="61" name="TextBox 60">
              <a:extLst>
                <a:ext uri="{FF2B5EF4-FFF2-40B4-BE49-F238E27FC236}">
                  <a16:creationId xmlns:a16="http://schemas.microsoft.com/office/drawing/2014/main" id="{878FF825-B656-4029-9064-EBDD37CF1726}"/>
                </a:ext>
              </a:extLst>
            </p:cNvPr>
            <p:cNvSpPr txBox="1"/>
            <p:nvPr/>
          </p:nvSpPr>
          <p:spPr>
            <a:xfrm>
              <a:off x="2667699" y="186043"/>
              <a:ext cx="965553" cy="430887"/>
            </a:xfrm>
            <a:prstGeom prst="rect">
              <a:avLst/>
            </a:prstGeom>
            <a:noFill/>
          </p:spPr>
          <p:txBody>
            <a:bodyPr wrap="square" rtlCol="0">
              <a:spAutoFit/>
            </a:bodyPr>
            <a:lstStyle/>
            <a:p>
              <a:pPr algn="ctr"/>
              <a:r>
                <a:rPr lang="en-GB" sz="1050" b="1" dirty="0">
                  <a:solidFill>
                    <a:schemeClr val="accent6"/>
                  </a:solidFill>
                  <a:latin typeface="Raleway" panose="020B0503030101060003" pitchFamily="34" charset="0"/>
                </a:rPr>
                <a:t>Integrated Planning</a:t>
              </a:r>
            </a:p>
          </p:txBody>
        </p:sp>
      </p:grpSp>
    </p:spTree>
    <p:extLst>
      <p:ext uri="{BB962C8B-B14F-4D97-AF65-F5344CB8AC3E}">
        <p14:creationId xmlns:p14="http://schemas.microsoft.com/office/powerpoint/2010/main" val="3781546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0B19E-33B9-4A09-8932-8AD746ECB726}"/>
              </a:ext>
            </a:extLst>
          </p:cNvPr>
          <p:cNvSpPr>
            <a:spLocks noGrp="1"/>
          </p:cNvSpPr>
          <p:nvPr>
            <p:ph idx="1"/>
          </p:nvPr>
        </p:nvSpPr>
        <p:spPr>
          <a:xfrm>
            <a:off x="2152650" y="408373"/>
            <a:ext cx="7886700" cy="5768590"/>
          </a:xfrm>
        </p:spPr>
        <p:txBody>
          <a:bodyPr>
            <a:normAutofit/>
          </a:bodyPr>
          <a:lstStyle/>
          <a:p>
            <a:r>
              <a:rPr lang="en-TT" b="1" dirty="0"/>
              <a:t>7. Add Total Slack Column</a:t>
            </a:r>
          </a:p>
          <a:p>
            <a:pPr lvl="1"/>
            <a:r>
              <a:rPr lang="en-TT" dirty="0"/>
              <a:t>Right Click on Duration Column heading</a:t>
            </a:r>
          </a:p>
          <a:p>
            <a:pPr lvl="1"/>
            <a:r>
              <a:rPr lang="en-TT" dirty="0"/>
              <a:t>Choose Insert Column</a:t>
            </a:r>
          </a:p>
          <a:p>
            <a:pPr lvl="1"/>
            <a:r>
              <a:rPr lang="en-TT" dirty="0"/>
              <a:t>On Dialog box, choose Total Slack</a:t>
            </a:r>
          </a:p>
          <a:p>
            <a:pPr lvl="1"/>
            <a:endParaRPr lang="en-TT" dirty="0"/>
          </a:p>
          <a:p>
            <a:pPr lvl="1"/>
            <a:endParaRPr lang="en-TT" dirty="0"/>
          </a:p>
          <a:p>
            <a:pPr lvl="1"/>
            <a:endParaRPr lang="en-TT" dirty="0"/>
          </a:p>
          <a:p>
            <a:pPr lvl="1"/>
            <a:endParaRPr lang="en-TT" dirty="0"/>
          </a:p>
          <a:p>
            <a:pPr lvl="1"/>
            <a:endParaRPr lang="en-TT" dirty="0"/>
          </a:p>
          <a:p>
            <a:pPr lvl="1"/>
            <a:endParaRPr lang="en-TT" dirty="0"/>
          </a:p>
          <a:p>
            <a:pPr lvl="1"/>
            <a:endParaRPr lang="en-TT" dirty="0"/>
          </a:p>
          <a:p>
            <a:endParaRPr lang="en-TT" dirty="0"/>
          </a:p>
        </p:txBody>
      </p:sp>
      <p:pic>
        <p:nvPicPr>
          <p:cNvPr id="7" name="Picture 6">
            <a:extLst>
              <a:ext uri="{FF2B5EF4-FFF2-40B4-BE49-F238E27FC236}">
                <a16:creationId xmlns:a16="http://schemas.microsoft.com/office/drawing/2014/main" id="{A53DBCA5-3109-4390-B344-285DCCC94DF2}"/>
              </a:ext>
            </a:extLst>
          </p:cNvPr>
          <p:cNvPicPr>
            <a:picLocks noChangeAspect="1"/>
          </p:cNvPicPr>
          <p:nvPr/>
        </p:nvPicPr>
        <p:blipFill rotWithShape="1">
          <a:blip r:embed="rId2"/>
          <a:srcRect t="3700" r="50000" b="56430"/>
          <a:stretch/>
        </p:blipFill>
        <p:spPr>
          <a:xfrm>
            <a:off x="3482105" y="2333879"/>
            <a:ext cx="4998128" cy="191757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91A4AD3-B345-43A9-AD74-649DFCC8E3AB}"/>
                  </a:ext>
                </a:extLst>
              </p14:cNvPr>
              <p14:cNvContentPartPr/>
              <p14:nvPr/>
            </p14:nvContentPartPr>
            <p14:xfrm>
              <a:off x="5017391" y="3000513"/>
              <a:ext cx="695880" cy="331560"/>
            </p14:xfrm>
          </p:contentPart>
        </mc:Choice>
        <mc:Fallback xmlns="">
          <p:pic>
            <p:nvPicPr>
              <p:cNvPr id="2" name="Ink 1">
                <a:extLst>
                  <a:ext uri="{FF2B5EF4-FFF2-40B4-BE49-F238E27FC236}">
                    <a16:creationId xmlns:a16="http://schemas.microsoft.com/office/drawing/2014/main" id="{091A4AD3-B345-43A9-AD74-649DFCC8E3AB}"/>
                  </a:ext>
                </a:extLst>
              </p:cNvPr>
              <p:cNvPicPr/>
              <p:nvPr/>
            </p:nvPicPr>
            <p:blipFill>
              <a:blip r:embed="rId4"/>
              <a:stretch>
                <a:fillRect/>
              </a:stretch>
            </p:blipFill>
            <p:spPr>
              <a:xfrm>
                <a:off x="5013069" y="2996193"/>
                <a:ext cx="704524" cy="340200"/>
              </a:xfrm>
              <a:prstGeom prst="rect">
                <a:avLst/>
              </a:prstGeom>
            </p:spPr>
          </p:pic>
        </mc:Fallback>
      </mc:AlternateContent>
    </p:spTree>
    <p:extLst>
      <p:ext uri="{BB962C8B-B14F-4D97-AF65-F5344CB8AC3E}">
        <p14:creationId xmlns:p14="http://schemas.microsoft.com/office/powerpoint/2010/main" val="177553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386869"/>
            <a:ext cx="10515600" cy="5320660"/>
          </a:xfrm>
        </p:spPr>
        <p:txBody>
          <a:bodyPr>
            <a:normAutofit fontScale="85000" lnSpcReduction="20000"/>
          </a:bodyPr>
          <a:lstStyle/>
          <a:p>
            <a:pPr marL="0" indent="0">
              <a:buNone/>
            </a:pPr>
            <a:r>
              <a:rPr lang="en-US" sz="3200" b="1" dirty="0"/>
              <a:t>Addressed the following aspects…</a:t>
            </a:r>
          </a:p>
          <a:p>
            <a:r>
              <a:rPr lang="en-US" sz="3200" b="1" dirty="0"/>
              <a:t> </a:t>
            </a:r>
            <a:r>
              <a:rPr lang="en-GB" altLang="en-US" dirty="0"/>
              <a:t>Many researchers propose that it is more costly to make changes later into the project lifecycle.</a:t>
            </a:r>
          </a:p>
          <a:p>
            <a:r>
              <a:rPr lang="en-GB" altLang="en-US" dirty="0"/>
              <a:t>A network chart will always give valuable insight into how the project will be executed.</a:t>
            </a:r>
          </a:p>
          <a:p>
            <a:r>
              <a:rPr lang="en-GB" altLang="en-US" dirty="0"/>
              <a:t>Project staff will be able to plan ahead using this information: they will have the  planned start and finish times for each activity (usually converted into dates)</a:t>
            </a:r>
          </a:p>
          <a:p>
            <a:r>
              <a:rPr lang="en-GB" altLang="en-US" dirty="0"/>
              <a:t>Critical tasks will receive the close attention they deserve  (if they slip, the entire project will slip - unless the delay can be recovered)</a:t>
            </a:r>
          </a:p>
          <a:p>
            <a:r>
              <a:rPr lang="en-GB" altLang="en-US" dirty="0"/>
              <a:t>The amount of float on non-critical tasks will be </a:t>
            </a:r>
            <a:br>
              <a:rPr lang="en-GB" altLang="en-US" dirty="0"/>
            </a:br>
            <a:r>
              <a:rPr lang="en-GB" altLang="en-US" dirty="0"/>
              <a:t>calculated  - also very useful to know.</a:t>
            </a:r>
          </a:p>
          <a:p>
            <a:r>
              <a:rPr lang="en-GB" altLang="en-US" dirty="0"/>
              <a:t>Overall, the project will stand a greater chance of finishing on schedule.  There is software for this analysis.</a:t>
            </a:r>
          </a:p>
          <a:p>
            <a:r>
              <a:rPr lang="en-GB" altLang="en-US" dirty="0"/>
              <a:t>You will learn MS Project for scheduling projects</a:t>
            </a:r>
          </a:p>
          <a:p>
            <a:pPr>
              <a:lnSpc>
                <a:spcPct val="120000"/>
              </a:lnSpc>
              <a:spcBef>
                <a:spcPts val="0"/>
              </a:spcBef>
            </a:pPr>
            <a:endParaRPr lang="en-GB" dirty="0"/>
          </a:p>
        </p:txBody>
      </p:sp>
    </p:spTree>
    <p:custDataLst>
      <p:tags r:id="rId1"/>
    </p:custDataLst>
    <p:extLst>
      <p:ext uri="{BB962C8B-B14F-4D97-AF65-F5344CB8AC3E}">
        <p14:creationId xmlns:p14="http://schemas.microsoft.com/office/powerpoint/2010/main" val="29408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Self-study activities</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US" dirty="0">
                <a:latin typeface="+mn-lt"/>
              </a:rPr>
              <a:t>Read </a:t>
            </a:r>
            <a:r>
              <a:rPr lang="en-US" b="1" i="0" dirty="0">
                <a:solidFill>
                  <a:srgbClr val="071D49"/>
                </a:solidFill>
                <a:effectLst/>
                <a:latin typeface="+mn-lt"/>
              </a:rPr>
              <a:t>Chapter 6: Time Planning </a:t>
            </a:r>
            <a:r>
              <a:rPr lang="en-GB" dirty="0">
                <a:latin typeface="+mn-lt"/>
              </a:rPr>
              <a:t>of Maylor (</a:t>
            </a:r>
            <a:r>
              <a:rPr lang="en-GB" dirty="0" err="1">
                <a:latin typeface="+mn-lt"/>
              </a:rPr>
              <a:t>Kortext</a:t>
            </a:r>
            <a:r>
              <a:rPr lang="en-GB" dirty="0">
                <a:latin typeface="+mn-lt"/>
              </a:rPr>
              <a:t>)</a:t>
            </a:r>
          </a:p>
          <a:p>
            <a:r>
              <a:rPr lang="en-GB" dirty="0">
                <a:latin typeface="+mn-lt"/>
              </a:rPr>
              <a:t>Start planning the structure of part 2a</a:t>
            </a:r>
          </a:p>
          <a:p>
            <a:r>
              <a:rPr lang="en-GB" dirty="0">
                <a:latin typeface="+mn-lt"/>
              </a:rPr>
              <a:t>Have a go at the practice quiz</a:t>
            </a:r>
          </a:p>
          <a:p>
            <a:r>
              <a:rPr lang="en-GB" dirty="0">
                <a:latin typeface="+mn-lt"/>
              </a:rPr>
              <a:t>Use the videos, as required, to practice your Project Libre skills</a:t>
            </a:r>
          </a:p>
          <a:p>
            <a:pPr marL="0" indent="0">
              <a:buNone/>
            </a:pPr>
            <a:endParaRPr lang="en-GB" dirty="0"/>
          </a:p>
        </p:txBody>
      </p:sp>
    </p:spTree>
    <p:extLst>
      <p:ext uri="{BB962C8B-B14F-4D97-AF65-F5344CB8AC3E}">
        <p14:creationId xmlns:p14="http://schemas.microsoft.com/office/powerpoint/2010/main" val="66883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F517-D47E-4149-9053-BCEDB8A7FF62}"/>
              </a:ext>
            </a:extLst>
          </p:cNvPr>
          <p:cNvSpPr>
            <a:spLocks noGrp="1"/>
          </p:cNvSpPr>
          <p:nvPr>
            <p:ph type="ctrTitle"/>
          </p:nvPr>
        </p:nvSpPr>
        <p:spPr/>
        <p:txBody>
          <a:bodyPr/>
          <a:lstStyle/>
          <a:p>
            <a:pPr algn="ctr"/>
            <a:r>
              <a:rPr lang="en-GB" dirty="0"/>
              <a:t>Any questions </a:t>
            </a:r>
          </a:p>
        </p:txBody>
      </p:sp>
      <p:sp>
        <p:nvSpPr>
          <p:cNvPr id="712706" name="Text Box 2"/>
          <p:cNvSpPr txBox="1">
            <a:spLocks noChangeArrowheads="1"/>
          </p:cNvSpPr>
          <p:nvPr/>
        </p:nvSpPr>
        <p:spPr bwMode="auto">
          <a:xfrm rot="-1414013">
            <a:off x="4129935" y="172260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7" name="Text Box 3"/>
          <p:cNvSpPr txBox="1">
            <a:spLocks noChangeArrowheads="1"/>
          </p:cNvSpPr>
          <p:nvPr/>
        </p:nvSpPr>
        <p:spPr bwMode="auto">
          <a:xfrm rot="2028207">
            <a:off x="6280998" y="2513182"/>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8" name="Text Box 4"/>
          <p:cNvSpPr txBox="1">
            <a:spLocks noChangeArrowheads="1"/>
          </p:cNvSpPr>
          <p:nvPr/>
        </p:nvSpPr>
        <p:spPr bwMode="auto">
          <a:xfrm rot="2902225">
            <a:off x="7570947" y="4348431"/>
            <a:ext cx="755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olidFill>
                  <a:schemeClr val="tx2">
                    <a:lumMod val="25000"/>
                    <a:lumOff val="75000"/>
                  </a:schemeClr>
                </a:solidFill>
                <a:latin typeface="Helv"/>
              </a:rPr>
              <a:t>?</a:t>
            </a:r>
          </a:p>
        </p:txBody>
      </p:sp>
      <p:sp>
        <p:nvSpPr>
          <p:cNvPr id="712709" name="Text Box 5"/>
          <p:cNvSpPr txBox="1">
            <a:spLocks noChangeArrowheads="1"/>
          </p:cNvSpPr>
          <p:nvPr/>
        </p:nvSpPr>
        <p:spPr bwMode="auto">
          <a:xfrm rot="21336562">
            <a:off x="2711891" y="3895646"/>
            <a:ext cx="13965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7000" dirty="0">
                <a:solidFill>
                  <a:srgbClr val="476A97"/>
                </a:solidFill>
                <a:latin typeface="Helv"/>
              </a:rPr>
              <a:t>?</a:t>
            </a:r>
          </a:p>
        </p:txBody>
      </p:sp>
      <p:sp>
        <p:nvSpPr>
          <p:cNvPr id="712710" name="Text Box 6"/>
          <p:cNvSpPr txBox="1">
            <a:spLocks noChangeArrowheads="1"/>
          </p:cNvSpPr>
          <p:nvPr/>
        </p:nvSpPr>
        <p:spPr bwMode="auto">
          <a:xfrm rot="1996435">
            <a:off x="5757352" y="679141"/>
            <a:ext cx="12971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600" dirty="0">
                <a:solidFill>
                  <a:srgbClr val="476A97"/>
                </a:solidFill>
                <a:latin typeface="Helv"/>
              </a:rPr>
              <a:t>?</a:t>
            </a:r>
          </a:p>
        </p:txBody>
      </p:sp>
      <p:sp>
        <p:nvSpPr>
          <p:cNvPr id="712711" name="Text Box 7"/>
          <p:cNvSpPr txBox="1">
            <a:spLocks noChangeArrowheads="1"/>
          </p:cNvSpPr>
          <p:nvPr/>
        </p:nvSpPr>
        <p:spPr bwMode="auto">
          <a:xfrm rot="-429855">
            <a:off x="2075049" y="919067"/>
            <a:ext cx="119776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200" dirty="0">
                <a:solidFill>
                  <a:schemeClr val="tx2">
                    <a:lumMod val="25000"/>
                    <a:lumOff val="75000"/>
                  </a:schemeClr>
                </a:solidFill>
                <a:latin typeface="Helv"/>
              </a:rPr>
              <a:t>?</a:t>
            </a:r>
          </a:p>
        </p:txBody>
      </p:sp>
      <p:sp>
        <p:nvSpPr>
          <p:cNvPr id="712712" name="Text Box 8"/>
          <p:cNvSpPr txBox="1">
            <a:spLocks noChangeArrowheads="1"/>
          </p:cNvSpPr>
          <p:nvPr/>
        </p:nvSpPr>
        <p:spPr bwMode="auto">
          <a:xfrm rot="679656">
            <a:off x="9078173" y="2792652"/>
            <a:ext cx="94128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600">
                <a:solidFill>
                  <a:srgbClr val="476A97"/>
                </a:solidFill>
                <a:latin typeface="Helv"/>
              </a:rPr>
              <a:t>?</a:t>
            </a:r>
          </a:p>
        </p:txBody>
      </p:sp>
    </p:spTree>
    <p:extLst>
      <p:ext uri="{BB962C8B-B14F-4D97-AF65-F5344CB8AC3E}">
        <p14:creationId xmlns:p14="http://schemas.microsoft.com/office/powerpoint/2010/main" val="2435058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500"/>
                                        <p:tgtEl>
                                          <p:spTgt spid="7127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2707"/>
                                        </p:tgtEl>
                                        <p:attrNameLst>
                                          <p:attrName>style.visibility</p:attrName>
                                        </p:attrNameLst>
                                      </p:cBhvr>
                                      <p:to>
                                        <p:strVal val="visible"/>
                                      </p:to>
                                    </p:set>
                                    <p:animEffect transition="in" filter="dissolve">
                                      <p:cBhvr>
                                        <p:cTn id="11" dur="500"/>
                                        <p:tgtEl>
                                          <p:spTgt spid="71270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2708"/>
                                        </p:tgtEl>
                                        <p:attrNameLst>
                                          <p:attrName>style.visibility</p:attrName>
                                        </p:attrNameLst>
                                      </p:cBhvr>
                                      <p:to>
                                        <p:strVal val="visible"/>
                                      </p:to>
                                    </p:set>
                                    <p:animEffect transition="in" filter="dissolve">
                                      <p:cBhvr>
                                        <p:cTn id="15" dur="500"/>
                                        <p:tgtEl>
                                          <p:spTgt spid="71270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2709"/>
                                        </p:tgtEl>
                                        <p:attrNameLst>
                                          <p:attrName>style.visibility</p:attrName>
                                        </p:attrNameLst>
                                      </p:cBhvr>
                                      <p:to>
                                        <p:strVal val="visible"/>
                                      </p:to>
                                    </p:set>
                                    <p:animEffect transition="in" filter="dissolve">
                                      <p:cBhvr>
                                        <p:cTn id="19" dur="500"/>
                                        <p:tgtEl>
                                          <p:spTgt spid="71270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12710"/>
                                        </p:tgtEl>
                                        <p:attrNameLst>
                                          <p:attrName>style.visibility</p:attrName>
                                        </p:attrNameLst>
                                      </p:cBhvr>
                                      <p:to>
                                        <p:strVal val="visible"/>
                                      </p:to>
                                    </p:set>
                                    <p:animEffect transition="in" filter="dissolve">
                                      <p:cBhvr>
                                        <p:cTn id="23" dur="500"/>
                                        <p:tgtEl>
                                          <p:spTgt spid="7127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12712"/>
                                        </p:tgtEl>
                                        <p:attrNameLst>
                                          <p:attrName>style.visibility</p:attrName>
                                        </p:attrNameLst>
                                      </p:cBhvr>
                                      <p:to>
                                        <p:strVal val="visible"/>
                                      </p:to>
                                    </p:set>
                                    <p:animEffect transition="in" filter="dissolve">
                                      <p:cBhvr>
                                        <p:cTn id="27" dur="500"/>
                                        <p:tgtEl>
                                          <p:spTgt spid="7127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12711"/>
                                        </p:tgtEl>
                                        <p:attrNameLst>
                                          <p:attrName>style.visibility</p:attrName>
                                        </p:attrNameLst>
                                      </p:cBhvr>
                                      <p:to>
                                        <p:strVal val="visible"/>
                                      </p:to>
                                    </p:set>
                                    <p:animEffect transition="in" filter="dissolve">
                                      <p:cBhvr>
                                        <p:cTn id="31"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autoUpdateAnimBg="0"/>
      <p:bldP spid="712707" grpId="0" autoUpdateAnimBg="0"/>
      <p:bldP spid="712708" grpId="0" autoUpdateAnimBg="0"/>
      <p:bldP spid="712709" grpId="0" autoUpdateAnimBg="0"/>
      <p:bldP spid="712710" grpId="0" autoUpdateAnimBg="0"/>
      <p:bldP spid="712711" grpId="0" autoUpdateAnimBg="0"/>
      <p:bldP spid="71271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ABC3-8483-4953-9A4B-B2214FD9AD6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80C9CA8-C0F8-4DBE-BB80-127641222E75}"/>
              </a:ext>
            </a:extLst>
          </p:cNvPr>
          <p:cNvSpPr>
            <a:spLocks noGrp="1"/>
          </p:cNvSpPr>
          <p:nvPr>
            <p:ph idx="1"/>
          </p:nvPr>
        </p:nvSpPr>
        <p:spPr>
          <a:xfrm>
            <a:off x="1759352" y="1223962"/>
            <a:ext cx="8472668" cy="5634037"/>
          </a:xfrm>
        </p:spPr>
        <p:txBody>
          <a:bodyPr>
            <a:normAutofit/>
          </a:bodyPr>
          <a:lstStyle/>
          <a:p>
            <a:pPr marL="0" indent="0">
              <a:lnSpc>
                <a:spcPct val="120000"/>
              </a:lnSpc>
              <a:spcBef>
                <a:spcPts val="1200"/>
              </a:spcBef>
              <a:buNone/>
            </a:pPr>
            <a:r>
              <a:rPr lang="en-US" sz="1800" dirty="0">
                <a:solidFill>
                  <a:srgbClr val="1B1B26"/>
                </a:solidFill>
                <a:latin typeface="Raleway" panose="020B0503030101060003" pitchFamily="34" charset="0"/>
              </a:rPr>
              <a:t>Beck, K. and Andres, C. 2004., </a:t>
            </a:r>
            <a:r>
              <a:rPr lang="en-US" sz="1800" i="1" dirty="0">
                <a:solidFill>
                  <a:srgbClr val="1B1B26"/>
                </a:solidFill>
                <a:latin typeface="Raleway" panose="020B0503030101060003" pitchFamily="34" charset="0"/>
              </a:rPr>
              <a:t>Extreme Programming Explained: Embrace Change </a:t>
            </a:r>
            <a:r>
              <a:rPr lang="en-US" sz="1800" dirty="0">
                <a:solidFill>
                  <a:srgbClr val="1B1B26"/>
                </a:solidFill>
                <a:latin typeface="Raleway" panose="020B0503030101060003" pitchFamily="34" charset="0"/>
              </a:rPr>
              <a:t>2</a:t>
            </a:r>
            <a:r>
              <a:rPr lang="en-US" sz="1800" baseline="30000" dirty="0">
                <a:solidFill>
                  <a:srgbClr val="1B1B26"/>
                </a:solidFill>
                <a:latin typeface="Raleway" panose="020B0503030101060003" pitchFamily="34" charset="0"/>
              </a:rPr>
              <a:t>nd</a:t>
            </a:r>
            <a:r>
              <a:rPr lang="en-US" sz="18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800" dirty="0">
                <a:solidFill>
                  <a:srgbClr val="1B1B26"/>
                </a:solidFill>
                <a:latin typeface="Raleway" panose="020B0503030101060003" pitchFamily="34" charset="0"/>
              </a:rPr>
              <a:t>Boehm, B., 1976. Software Engineering. </a:t>
            </a:r>
            <a:r>
              <a:rPr lang="en-US" sz="1800" i="1" dirty="0">
                <a:solidFill>
                  <a:srgbClr val="1B1B26"/>
                </a:solidFill>
                <a:latin typeface="Raleway" panose="020B0503030101060003" pitchFamily="34" charset="0"/>
              </a:rPr>
              <a:t>IEEE Transactions on Computers</a:t>
            </a:r>
            <a:r>
              <a:rPr lang="en-US" sz="1800" dirty="0">
                <a:solidFill>
                  <a:srgbClr val="1B1B26"/>
                </a:solidFill>
                <a:latin typeface="Raleway" panose="020B0503030101060003" pitchFamily="34" charset="0"/>
              </a:rPr>
              <a:t> 25 (12), pp. 1226-1241</a:t>
            </a:r>
          </a:p>
          <a:p>
            <a:pPr marL="0" indent="0">
              <a:lnSpc>
                <a:spcPct val="120000"/>
              </a:lnSpc>
              <a:spcBef>
                <a:spcPts val="1200"/>
              </a:spcBef>
              <a:buNone/>
            </a:pPr>
            <a:r>
              <a:rPr lang="en-US" sz="1800" dirty="0">
                <a:solidFill>
                  <a:srgbClr val="1B1B26"/>
                </a:solidFill>
                <a:latin typeface="Raleway" panose="020B0503030101060003" pitchFamily="34" charset="0"/>
              </a:rPr>
              <a:t>Maylor, H. 2017. </a:t>
            </a:r>
            <a:r>
              <a:rPr lang="en-US" sz="1800" i="1" dirty="0">
                <a:solidFill>
                  <a:srgbClr val="1B1B26"/>
                </a:solidFill>
                <a:latin typeface="Raleway" panose="020B0503030101060003" pitchFamily="34" charset="0"/>
              </a:rPr>
              <a:t>Project Management</a:t>
            </a:r>
            <a:r>
              <a:rPr lang="en-US" sz="1800" dirty="0">
                <a:solidFill>
                  <a:srgbClr val="1B1B26"/>
                </a:solidFill>
                <a:latin typeface="Raleway" panose="020B0503030101060003" pitchFamily="34" charset="0"/>
              </a:rPr>
              <a:t> 4</a:t>
            </a:r>
            <a:r>
              <a:rPr lang="en-US" sz="1800" baseline="30000" dirty="0">
                <a:solidFill>
                  <a:srgbClr val="1B1B26"/>
                </a:solidFill>
                <a:latin typeface="Raleway" panose="020B0503030101060003" pitchFamily="34" charset="0"/>
              </a:rPr>
              <a:t>th</a:t>
            </a:r>
            <a:r>
              <a:rPr lang="en-US" sz="18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800" dirty="0" err="1">
                <a:solidFill>
                  <a:srgbClr val="1B1B26"/>
                </a:solidFill>
                <a:latin typeface="Raleway" panose="020B0503030101060003" pitchFamily="34" charset="0"/>
              </a:rPr>
              <a:t>MacLeamy</a:t>
            </a:r>
            <a:r>
              <a:rPr lang="en-US" sz="1800" dirty="0">
                <a:solidFill>
                  <a:srgbClr val="1B1B26"/>
                </a:solidFill>
                <a:latin typeface="Raleway" panose="020B0503030101060003" pitchFamily="34" charset="0"/>
              </a:rPr>
              <a:t>, P. 2004. </a:t>
            </a:r>
            <a:r>
              <a:rPr lang="en-US" sz="1800" i="1" dirty="0">
                <a:solidFill>
                  <a:srgbClr val="1B1B26"/>
                </a:solidFill>
                <a:latin typeface="Raleway" panose="020B0503030101060003" pitchFamily="34" charset="0"/>
              </a:rPr>
              <a:t>The future of the building industry - the effort curve </a:t>
            </a:r>
            <a:r>
              <a:rPr lang="en-US" sz="1800" dirty="0">
                <a:solidFill>
                  <a:srgbClr val="1B1B26"/>
                </a:solidFill>
                <a:latin typeface="Raleway" panose="020B0503030101060003" pitchFamily="34" charset="0"/>
              </a:rPr>
              <a:t>[video online] </a:t>
            </a:r>
            <a:r>
              <a:rPr lang="en-US" sz="1800" b="0" i="0" dirty="0">
                <a:solidFill>
                  <a:srgbClr val="1B1B26"/>
                </a:solidFill>
                <a:effectLst/>
                <a:latin typeface="Raleway" panose="020B0503030101060003" pitchFamily="34" charset="0"/>
              </a:rPr>
              <a:t>HOK Network. Available at: &lt;https://www.youtube.com/watch?v=9bUlBYc_Gl4</a:t>
            </a:r>
            <a:r>
              <a:rPr lang="en-US" sz="2000" dirty="0">
                <a:solidFill>
                  <a:srgbClr val="1B1B26"/>
                </a:solidFill>
                <a:latin typeface="Raleway" panose="020B0503030101060003" pitchFamily="34" charset="0"/>
              </a:rPr>
              <a:t>&gt; [Accessed 24 May2021].</a:t>
            </a:r>
          </a:p>
          <a:p>
            <a:pPr marL="0" indent="0">
              <a:lnSpc>
                <a:spcPct val="120000"/>
              </a:lnSpc>
              <a:spcBef>
                <a:spcPts val="1200"/>
              </a:spcBef>
              <a:buNone/>
            </a:pPr>
            <a:r>
              <a:rPr lang="en-US" sz="2000" dirty="0">
                <a:solidFill>
                  <a:srgbClr val="1B1B26"/>
                </a:solidFill>
                <a:latin typeface="Raleway" panose="020B0503030101060003" pitchFamily="34" charset="0"/>
              </a:rPr>
              <a:t>Paulson, B., 1976. Designing to reduce Construction Costs, </a:t>
            </a:r>
            <a:r>
              <a:rPr lang="en-US" sz="2000" i="1" dirty="0">
                <a:solidFill>
                  <a:srgbClr val="1B1B26"/>
                </a:solidFill>
                <a:latin typeface="Raleway" panose="020B0503030101060003" pitchFamily="34" charset="0"/>
              </a:rPr>
              <a:t>Journal of the Construction Division</a:t>
            </a:r>
            <a:r>
              <a:rPr lang="en-US" sz="2000" dirty="0">
                <a:solidFill>
                  <a:srgbClr val="1B1B26"/>
                </a:solidFill>
                <a:latin typeface="Raleway" panose="020B0503030101060003" pitchFamily="34" charset="0"/>
              </a:rPr>
              <a:t>. 102 (C04), pp. 587-592.</a:t>
            </a:r>
          </a:p>
          <a:p>
            <a:pPr marL="0" indent="0">
              <a:lnSpc>
                <a:spcPct val="120000"/>
              </a:lnSpc>
              <a:spcBef>
                <a:spcPts val="1200"/>
              </a:spcBef>
              <a:buNone/>
            </a:pPr>
            <a:endParaRPr lang="en-US" sz="1800" b="0" i="0" dirty="0">
              <a:solidFill>
                <a:srgbClr val="1B1B26"/>
              </a:solidFill>
              <a:effectLst/>
              <a:latin typeface="Raleway" panose="020B0503030101060003" pitchFamily="34" charset="0"/>
            </a:endParaRPr>
          </a:p>
        </p:txBody>
      </p:sp>
    </p:spTree>
    <p:extLst>
      <p:ext uri="{BB962C8B-B14F-4D97-AF65-F5344CB8AC3E}">
        <p14:creationId xmlns:p14="http://schemas.microsoft.com/office/powerpoint/2010/main" val="355514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ECB4-55A9-4BDD-B46C-578EFF1A0E12}"/>
              </a:ext>
            </a:extLst>
          </p:cNvPr>
          <p:cNvSpPr>
            <a:spLocks noGrp="1"/>
          </p:cNvSpPr>
          <p:nvPr>
            <p:ph type="ctrTitle"/>
          </p:nvPr>
        </p:nvSpPr>
        <p:spPr/>
        <p:txBody>
          <a:bodyPr/>
          <a:lstStyle/>
          <a:p>
            <a:r>
              <a:rPr lang="en-TT" dirty="0"/>
              <a:t>Network Analysis</a:t>
            </a:r>
          </a:p>
        </p:txBody>
      </p:sp>
      <p:sp>
        <p:nvSpPr>
          <p:cNvPr id="3" name="Subtitle 2">
            <a:extLst>
              <a:ext uri="{FF2B5EF4-FFF2-40B4-BE49-F238E27FC236}">
                <a16:creationId xmlns:a16="http://schemas.microsoft.com/office/drawing/2014/main" id="{EB6AFE03-BBFC-4597-B16E-74F98E2EF120}"/>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59131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675" y="61913"/>
            <a:ext cx="7272692" cy="1325562"/>
          </a:xfrm>
        </p:spPr>
        <p:txBody>
          <a:bodyPr>
            <a:normAutofit/>
          </a:bodyPr>
          <a:lstStyle/>
          <a:p>
            <a:r>
              <a:rPr lang="en-GB" altLang="en-US" sz="4000" dirty="0"/>
              <a:t>Introduction to Network Analysis</a:t>
            </a:r>
            <a:endParaRPr lang="en-GB" sz="4000" dirty="0"/>
          </a:p>
        </p:txBody>
      </p:sp>
      <p:sp>
        <p:nvSpPr>
          <p:cNvPr id="4" name="Content Placeholder 3"/>
          <p:cNvSpPr>
            <a:spLocks noGrp="1"/>
          </p:cNvSpPr>
          <p:nvPr>
            <p:ph idx="1"/>
          </p:nvPr>
        </p:nvSpPr>
        <p:spPr>
          <a:xfrm>
            <a:off x="104171" y="1617115"/>
            <a:ext cx="4948177" cy="4789488"/>
          </a:xfrm>
        </p:spPr>
        <p:txBody>
          <a:bodyPr>
            <a:noAutofit/>
          </a:bodyPr>
          <a:lstStyle/>
          <a:p>
            <a:r>
              <a:rPr lang="en-GB" altLang="en-US" b="1" dirty="0">
                <a:solidFill>
                  <a:srgbClr val="66A7DB"/>
                </a:solidFill>
              </a:rPr>
              <a:t>Network Analysis </a:t>
            </a:r>
            <a:r>
              <a:rPr lang="en-GB" altLang="en-US" dirty="0"/>
              <a:t>or as it is also known </a:t>
            </a:r>
            <a:r>
              <a:rPr lang="en-GB" altLang="en-US" b="1" dirty="0">
                <a:solidFill>
                  <a:srgbClr val="66A7DB"/>
                </a:solidFill>
              </a:rPr>
              <a:t>Critical Path Analysis</a:t>
            </a:r>
            <a:r>
              <a:rPr lang="en-GB" altLang="en-US" dirty="0"/>
              <a:t> is widely used as a project management tool.</a:t>
            </a:r>
          </a:p>
          <a:p>
            <a:r>
              <a:rPr lang="en-GB" altLang="en-US" dirty="0"/>
              <a:t>Network Analysis is used by project managers to plan and allocate resources to minimise total project duration and project costs.</a:t>
            </a:r>
          </a:p>
          <a:p>
            <a:endParaRPr lang="en-GB" altLang="en-US" dirty="0"/>
          </a:p>
          <a:p>
            <a:endParaRPr lang="en-GB" dirty="0"/>
          </a:p>
        </p:txBody>
      </p:sp>
      <p:sp>
        <p:nvSpPr>
          <p:cNvPr id="22" name="Rectangle 11" descr="1. Identify all the activities that need to be undertaken as part of the project"/>
          <p:cNvSpPr>
            <a:spLocks noChangeArrowheads="1"/>
          </p:cNvSpPr>
          <p:nvPr/>
        </p:nvSpPr>
        <p:spPr bwMode="auto">
          <a:xfrm>
            <a:off x="5145874" y="1495038"/>
            <a:ext cx="5687998"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defRPr/>
            </a:pPr>
            <a:r>
              <a:rPr lang="en-US" sz="2400" dirty="0">
                <a:solidFill>
                  <a:srgbClr val="000000"/>
                </a:solidFill>
                <a:latin typeface="Raleway" panose="020B0503030101060003" pitchFamily="34" charset="0"/>
              </a:rPr>
              <a:t>1. Identify </a:t>
            </a:r>
            <a:r>
              <a:rPr lang="en-GB" altLang="en-US" sz="2400" dirty="0">
                <a:solidFill>
                  <a:srgbClr val="000000"/>
                </a:solidFill>
                <a:latin typeface="Raleway" panose="020B0503030101060003" pitchFamily="34" charset="0"/>
              </a:rPr>
              <a:t>all the activities that need to be undertaken as part of the project</a:t>
            </a:r>
          </a:p>
        </p:txBody>
      </p:sp>
      <p:grpSp>
        <p:nvGrpSpPr>
          <p:cNvPr id="23" name="Group 22" descr="2. Estimate the time it will take to complete an activity&#10;"/>
          <p:cNvGrpSpPr/>
          <p:nvPr/>
        </p:nvGrpSpPr>
        <p:grpSpPr>
          <a:xfrm>
            <a:off x="5145875" y="2266415"/>
            <a:ext cx="5687997" cy="1194493"/>
            <a:chOff x="1972654" y="1770160"/>
            <a:chExt cx="5832474" cy="1194493"/>
          </a:xfrm>
        </p:grpSpPr>
        <p:sp>
          <p:nvSpPr>
            <p:cNvPr id="24" name="Rectangle 10"/>
            <p:cNvSpPr>
              <a:spLocks noChangeArrowheads="1"/>
            </p:cNvSpPr>
            <p:nvPr/>
          </p:nvSpPr>
          <p:spPr bwMode="auto">
            <a:xfrm>
              <a:off x="1972654" y="2225989"/>
              <a:ext cx="5832474"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2. Estimate the time it will take to complete an activity</a:t>
              </a:r>
            </a:p>
          </p:txBody>
        </p:sp>
        <p:sp>
          <p:nvSpPr>
            <p:cNvPr id="25" name="AutoShape 19"/>
            <p:cNvSpPr>
              <a:spLocks noChangeArrowheads="1"/>
            </p:cNvSpPr>
            <p:nvPr/>
          </p:nvSpPr>
          <p:spPr bwMode="auto">
            <a:xfrm>
              <a:off x="4572000" y="1770160"/>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6" name="Group 25" descr="3. Identify order in which activities must be completed (relationships and dependencies)"/>
          <p:cNvGrpSpPr/>
          <p:nvPr/>
        </p:nvGrpSpPr>
        <p:grpSpPr>
          <a:xfrm>
            <a:off x="5148289" y="3483403"/>
            <a:ext cx="5683169" cy="1550014"/>
            <a:chOff x="1979612" y="2987148"/>
            <a:chExt cx="5827524" cy="1550014"/>
          </a:xfrm>
        </p:grpSpPr>
        <p:sp>
          <p:nvSpPr>
            <p:cNvPr id="27" name="Rectangle 9"/>
            <p:cNvSpPr>
              <a:spLocks noChangeArrowheads="1"/>
            </p:cNvSpPr>
            <p:nvPr/>
          </p:nvSpPr>
          <p:spPr bwMode="auto">
            <a:xfrm>
              <a:off x="1979612" y="3429166"/>
              <a:ext cx="5827524" cy="110799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3. Identify order in which activities must be completed (relationships and dependencies)</a:t>
              </a:r>
            </a:p>
          </p:txBody>
        </p:sp>
        <p:sp>
          <p:nvSpPr>
            <p:cNvPr id="28" name="AutoShape 20"/>
            <p:cNvSpPr>
              <a:spLocks noChangeArrowheads="1"/>
            </p:cNvSpPr>
            <p:nvPr/>
          </p:nvSpPr>
          <p:spPr bwMode="auto">
            <a:xfrm>
              <a:off x="4574008" y="29871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9" name="Group 28" descr="4. Construct a network diagram&#10;"/>
          <p:cNvGrpSpPr/>
          <p:nvPr/>
        </p:nvGrpSpPr>
        <p:grpSpPr>
          <a:xfrm>
            <a:off x="5145875" y="5053853"/>
            <a:ext cx="5687997" cy="852091"/>
            <a:chOff x="1979614" y="4294075"/>
            <a:chExt cx="5832474" cy="852091"/>
          </a:xfrm>
        </p:grpSpPr>
        <p:sp>
          <p:nvSpPr>
            <p:cNvPr id="30" name="Rectangle 13"/>
            <p:cNvSpPr>
              <a:spLocks noChangeArrowheads="1"/>
            </p:cNvSpPr>
            <p:nvPr/>
          </p:nvSpPr>
          <p:spPr bwMode="auto">
            <a:xfrm>
              <a:off x="1979614" y="4766748"/>
              <a:ext cx="5832474" cy="379418"/>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4. Construct a network diagram</a:t>
              </a:r>
            </a:p>
          </p:txBody>
        </p:sp>
        <p:sp>
          <p:nvSpPr>
            <p:cNvPr id="31" name="AutoShape 21"/>
            <p:cNvSpPr>
              <a:spLocks noChangeArrowheads="1"/>
            </p:cNvSpPr>
            <p:nvPr/>
          </p:nvSpPr>
          <p:spPr bwMode="auto">
            <a:xfrm>
              <a:off x="4572000" y="4294075"/>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32" name="Group 31" descr="5. Calculate project duration&#10;"/>
          <p:cNvGrpSpPr/>
          <p:nvPr/>
        </p:nvGrpSpPr>
        <p:grpSpPr>
          <a:xfrm>
            <a:off x="5148289" y="5974803"/>
            <a:ext cx="5687998" cy="789623"/>
            <a:chOff x="1977602" y="5478548"/>
            <a:chExt cx="5832475" cy="789623"/>
          </a:xfrm>
        </p:grpSpPr>
        <p:sp>
          <p:nvSpPr>
            <p:cNvPr id="33" name="Rectangle 12"/>
            <p:cNvSpPr>
              <a:spLocks noChangeArrowheads="1"/>
            </p:cNvSpPr>
            <p:nvPr/>
          </p:nvSpPr>
          <p:spPr bwMode="auto">
            <a:xfrm>
              <a:off x="1977602" y="5898839"/>
              <a:ext cx="5832475" cy="36933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5. Calculate project duration</a:t>
              </a:r>
            </a:p>
          </p:txBody>
        </p:sp>
        <p:sp>
          <p:nvSpPr>
            <p:cNvPr id="34" name="AutoShape 22"/>
            <p:cNvSpPr>
              <a:spLocks noChangeArrowheads="1"/>
            </p:cNvSpPr>
            <p:nvPr/>
          </p:nvSpPr>
          <p:spPr bwMode="auto">
            <a:xfrm>
              <a:off x="4569989" y="54785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spTree>
    <p:extLst>
      <p:ext uri="{BB962C8B-B14F-4D97-AF65-F5344CB8AC3E}">
        <p14:creationId xmlns:p14="http://schemas.microsoft.com/office/powerpoint/2010/main" val="42692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Terminology</a:t>
            </a:r>
            <a:endParaRPr lang="en-GB" altLang="en-US" dirty="0"/>
          </a:p>
        </p:txBody>
      </p:sp>
      <p:sp>
        <p:nvSpPr>
          <p:cNvPr id="5" name="Content Placeholder 4"/>
          <p:cNvSpPr>
            <a:spLocks noGrp="1"/>
          </p:cNvSpPr>
          <p:nvPr>
            <p:ph idx="1"/>
          </p:nvPr>
        </p:nvSpPr>
        <p:spPr>
          <a:xfrm>
            <a:off x="427399" y="1421593"/>
            <a:ext cx="10214557" cy="5250317"/>
          </a:xfrm>
        </p:spPr>
        <p:txBody>
          <a:bodyPr>
            <a:normAutofit/>
          </a:bodyPr>
          <a:lstStyle/>
          <a:p>
            <a:r>
              <a:rPr lang="en-US" altLang="en-US" b="1" dirty="0">
                <a:solidFill>
                  <a:srgbClr val="099CC7"/>
                </a:solidFill>
              </a:rPr>
              <a:t>Activity</a:t>
            </a:r>
            <a:r>
              <a:rPr lang="en-US" altLang="en-US" dirty="0"/>
              <a:t> - A specific </a:t>
            </a:r>
            <a:r>
              <a:rPr lang="en-US" altLang="en-US" dirty="0">
                <a:solidFill>
                  <a:srgbClr val="099CC7"/>
                </a:solidFill>
              </a:rPr>
              <a:t>task</a:t>
            </a:r>
            <a:r>
              <a:rPr lang="en-US" altLang="en-US" dirty="0"/>
              <a:t> or set of tasks that are required by the project, use up </a:t>
            </a:r>
            <a:r>
              <a:rPr lang="en-US" altLang="en-US" dirty="0">
                <a:solidFill>
                  <a:srgbClr val="099CC7"/>
                </a:solidFill>
              </a:rPr>
              <a:t>resources,</a:t>
            </a:r>
            <a:r>
              <a:rPr lang="en-US" altLang="en-US" dirty="0"/>
              <a:t> and take </a:t>
            </a:r>
            <a:r>
              <a:rPr lang="en-US" altLang="en-US" dirty="0">
                <a:solidFill>
                  <a:srgbClr val="099CC7"/>
                </a:solidFill>
              </a:rPr>
              <a:t>time</a:t>
            </a:r>
            <a:r>
              <a:rPr lang="en-US" altLang="en-US" dirty="0"/>
              <a:t> to complete.</a:t>
            </a:r>
          </a:p>
          <a:p>
            <a:r>
              <a:rPr lang="en-US" altLang="en-US" b="1" dirty="0">
                <a:solidFill>
                  <a:srgbClr val="099CC7"/>
                </a:solidFill>
              </a:rPr>
              <a:t>Network</a:t>
            </a:r>
            <a:r>
              <a:rPr lang="en-US" altLang="en-US" dirty="0"/>
              <a:t> - The combination of </a:t>
            </a:r>
            <a:r>
              <a:rPr lang="en-US" altLang="en-US" dirty="0">
                <a:solidFill>
                  <a:srgbClr val="099CC7"/>
                </a:solidFill>
              </a:rPr>
              <a:t>all activities </a:t>
            </a:r>
            <a:r>
              <a:rPr lang="en-US" altLang="en-US" dirty="0"/>
              <a:t>that define the project and the sequence of relationships between them.</a:t>
            </a:r>
            <a:endParaRPr lang="en-GB" altLang="en-US" dirty="0"/>
          </a:p>
          <a:p>
            <a:r>
              <a:rPr lang="en-US" altLang="en-US" b="1" dirty="0">
                <a:solidFill>
                  <a:srgbClr val="099CC7"/>
                </a:solidFill>
              </a:rPr>
              <a:t>Milestone</a:t>
            </a:r>
            <a:r>
              <a:rPr lang="en-US" altLang="en-US" b="1" dirty="0"/>
              <a:t> </a:t>
            </a:r>
            <a:r>
              <a:rPr lang="en-US" altLang="en-US" dirty="0"/>
              <a:t>- A </a:t>
            </a:r>
            <a:r>
              <a:rPr lang="en-US" altLang="en-US" dirty="0">
                <a:solidFill>
                  <a:srgbClr val="099CC7"/>
                </a:solidFill>
              </a:rPr>
              <a:t>zero duration activity </a:t>
            </a:r>
            <a:r>
              <a:rPr lang="en-US" altLang="en-US" dirty="0"/>
              <a:t>(task) which does not involve any work but which is nonetheless important as a key achievement e.g. Contract Award, Project Completion.</a:t>
            </a:r>
          </a:p>
          <a:p>
            <a:r>
              <a:rPr lang="en-US" altLang="en-US" b="1" dirty="0">
                <a:solidFill>
                  <a:srgbClr val="099CC7"/>
                </a:solidFill>
              </a:rPr>
              <a:t>Critical</a:t>
            </a:r>
            <a:r>
              <a:rPr lang="en-US" altLang="en-US" b="1" dirty="0"/>
              <a:t> </a:t>
            </a:r>
            <a:r>
              <a:rPr lang="en-US" altLang="en-US" dirty="0"/>
              <a:t>- Activities, events, or paths which, if delayed, will delay the completion of the project.  A project’s critical </a:t>
            </a:r>
            <a:br>
              <a:rPr lang="en-US" altLang="en-US" dirty="0"/>
            </a:br>
            <a:r>
              <a:rPr lang="en-US" altLang="en-US" dirty="0"/>
              <a:t>path is understood to mean that </a:t>
            </a:r>
            <a:r>
              <a:rPr lang="en-US" altLang="en-US" dirty="0">
                <a:solidFill>
                  <a:srgbClr val="099CC7"/>
                </a:solidFill>
              </a:rPr>
              <a:t>sequence of critical (slowest) activities</a:t>
            </a:r>
            <a:r>
              <a:rPr lang="en-US" altLang="en-US" dirty="0"/>
              <a:t> that connect the project’s start </a:t>
            </a:r>
            <a:br>
              <a:rPr lang="en-US" altLang="en-US" dirty="0"/>
            </a:br>
            <a:r>
              <a:rPr lang="en-US" altLang="en-US" dirty="0"/>
              <a:t>activity to its finish activity.</a:t>
            </a:r>
          </a:p>
          <a:p>
            <a:endParaRPr lang="en-GB" dirty="0"/>
          </a:p>
        </p:txBody>
      </p:sp>
    </p:spTree>
    <p:extLst>
      <p:ext uri="{BB962C8B-B14F-4D97-AF65-F5344CB8AC3E}">
        <p14:creationId xmlns:p14="http://schemas.microsoft.com/office/powerpoint/2010/main" val="40366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Example of a network diagra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248" y="1584401"/>
            <a:ext cx="845975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4298" y="61306"/>
            <a:ext cx="8982559" cy="1325563"/>
          </a:xfrm>
        </p:spPr>
        <p:txBody>
          <a:bodyPr/>
          <a:lstStyle/>
          <a:p>
            <a:r>
              <a:rPr lang="en-GB" dirty="0"/>
              <a:t>Example of a network diagram</a:t>
            </a:r>
          </a:p>
        </p:txBody>
      </p:sp>
    </p:spTree>
    <p:extLst>
      <p:ext uri="{BB962C8B-B14F-4D97-AF65-F5344CB8AC3E}">
        <p14:creationId xmlns:p14="http://schemas.microsoft.com/office/powerpoint/2010/main" val="1232704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0.6|0.8|6|5.5|6|4"/>
</p:tagLst>
</file>

<file path=ppt/tags/tag2.xml><?xml version="1.0" encoding="utf-8"?>
<p:tagLst xmlns:a="http://schemas.openxmlformats.org/drawingml/2006/main" xmlns:r="http://schemas.openxmlformats.org/officeDocument/2006/relationships" xmlns:p="http://schemas.openxmlformats.org/presentationml/2006/main">
  <p:tag name="TIMING" val="|4.3|0.6|0.8|6|5.5|6|4"/>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7BF9D-84DD-404E-948C-60EA1E7CFEAC}">
  <ds:schemaRefs>
    <ds:schemaRef ds:uri="http://purl.org/dc/elements/1.1/"/>
    <ds:schemaRef ds:uri="6b494f05-939f-47b7-827f-de1e15f7b078"/>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dd5d29e2-e009-49d8-a581-e6c7b528f0f3"/>
    <ds:schemaRef ds:uri="http://www.w3.org/XML/1998/namespace"/>
    <ds:schemaRef ds:uri="http://purl.org/dc/dcmitype/"/>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TotalTime>
  <Words>4613</Words>
  <Application>Microsoft Office PowerPoint</Application>
  <PresentationFormat>Widescreen</PresentationFormat>
  <Paragraphs>1789</Paragraphs>
  <Slides>54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Arial Nova</vt:lpstr>
      <vt:lpstr>ARU Raisonne DemiBold</vt:lpstr>
      <vt:lpstr>Avenir Next LT Pro</vt:lpstr>
      <vt:lpstr>Calibri</vt:lpstr>
      <vt:lpstr>Helv</vt:lpstr>
      <vt:lpstr>Raleway</vt:lpstr>
      <vt:lpstr>1_ARU Brand</vt:lpstr>
      <vt:lpstr>2_ARU Brand</vt:lpstr>
      <vt:lpstr>Session 5:  Network Analysis and Scheduling</vt:lpstr>
      <vt:lpstr>Learning Outcomes</vt:lpstr>
      <vt:lpstr>Recap</vt:lpstr>
      <vt:lpstr>WBS to Schedule</vt:lpstr>
      <vt:lpstr>Gantt chart (schedule)</vt:lpstr>
      <vt:lpstr>Network Analysis</vt:lpstr>
      <vt:lpstr>Introduction to Network Analysis</vt:lpstr>
      <vt:lpstr>Terminology</vt:lpstr>
      <vt:lpstr>Example of a network diagram</vt:lpstr>
      <vt:lpstr>Let’s have a go together</vt:lpstr>
      <vt:lpstr>1. Identify all the activities that need to be undertaken as part of the project 2. Estimate the time it will take to complete an activity </vt:lpstr>
      <vt:lpstr>3. Identify order in which activities must be completed (relationships and dependencies)</vt:lpstr>
      <vt:lpstr>4. Constructing a Network Diagram</vt:lpstr>
      <vt:lpstr>Sketch the Network Diagram</vt:lpstr>
      <vt:lpstr>Example of Sketched Network</vt:lpstr>
      <vt:lpstr>Naming conventions</vt:lpstr>
      <vt:lpstr>The network diagram (with no information) – Recommended – use the “Follow along New Office Complex Network Diagram</vt:lpstr>
      <vt:lpstr>Durations added</vt:lpstr>
      <vt:lpstr>Forward Pass</vt:lpstr>
      <vt:lpstr>Add the earliest start times</vt:lpstr>
      <vt:lpstr>Earliest Start Times Work Left to Right</vt:lpstr>
      <vt:lpstr>Earliest Start Times Use the later date</vt:lpstr>
      <vt:lpstr>Table of Earliest Start Times</vt:lpstr>
      <vt:lpstr>Constructing a Network Diagram with Earliest Start and Finish Times</vt:lpstr>
      <vt:lpstr>Reverse Pass</vt:lpstr>
      <vt:lpstr>Constructing a Network Diagram – Latest Finish Times</vt:lpstr>
      <vt:lpstr>Latest Finish Times Work Right to Left</vt:lpstr>
      <vt:lpstr>Constructing a Network Diagram – Latest Finish Times </vt:lpstr>
      <vt:lpstr>Table of Latest Finish Times</vt:lpstr>
      <vt:lpstr>Constructing a Network Diagram with Latest Finish Times</vt:lpstr>
      <vt:lpstr>Float</vt:lpstr>
      <vt:lpstr>The Concept of Float</vt:lpstr>
      <vt:lpstr>Float calculations</vt:lpstr>
      <vt:lpstr>Constructing a Network Diagram with Float</vt:lpstr>
      <vt:lpstr>BREAK</vt:lpstr>
      <vt:lpstr>Recap: Terminology of network analysis/critical path</vt:lpstr>
      <vt:lpstr>Where is the critical path?</vt:lpstr>
      <vt:lpstr>Answer: Where is the critical path?</vt:lpstr>
      <vt:lpstr>Recap: What is float/slack?</vt:lpstr>
      <vt:lpstr>Practice example: Check Your Learning…</vt:lpstr>
      <vt:lpstr>Practice example - answer</vt:lpstr>
      <vt:lpstr>Network Analysis – the Good News!</vt:lpstr>
      <vt:lpstr>011 Individual Assignment</vt:lpstr>
      <vt:lpstr>Install Project Libre Software</vt:lpstr>
      <vt:lpstr>Part 3.1Gantt Chart</vt:lpstr>
      <vt:lpstr>Using Project Libre</vt:lpstr>
      <vt:lpstr>Steps to Build Gantt Chart</vt:lpstr>
      <vt:lpstr>PowerPoint Presentation</vt:lpstr>
      <vt:lpstr>PowerPoint Presentation</vt:lpstr>
      <vt:lpstr>PowerPoint Presentation</vt:lpstr>
      <vt:lpstr>Summary</vt:lpstr>
      <vt:lpstr>Self-study activities</vt:lpstr>
      <vt:lpstr>Any 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PM&amp;I PC 05 Integrated Planning: Network Analysis and Scheduling</dc:title>
  <dc:creator>Helen.Benton@aru.ac.uk</dc:creator>
  <cp:lastModifiedBy>Andre Samuel</cp:lastModifiedBy>
  <cp:revision>203</cp:revision>
  <dcterms:created xsi:type="dcterms:W3CDTF">2019-04-25T11:00:23Z</dcterms:created>
  <dcterms:modified xsi:type="dcterms:W3CDTF">2026-02-19T07:18:49Z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